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752" r:id="rId2"/>
    <p:sldId id="742" r:id="rId3"/>
    <p:sldId id="825" r:id="rId4"/>
    <p:sldId id="826" r:id="rId5"/>
    <p:sldId id="827" r:id="rId6"/>
    <p:sldId id="828" r:id="rId7"/>
    <p:sldId id="829" r:id="rId8"/>
    <p:sldId id="750" r:id="rId9"/>
    <p:sldId id="830" r:id="rId10"/>
    <p:sldId id="831" r:id="rId11"/>
    <p:sldId id="832" r:id="rId12"/>
    <p:sldId id="833" r:id="rId13"/>
    <p:sldId id="864" r:id="rId14"/>
    <p:sldId id="835" r:id="rId15"/>
    <p:sldId id="838" r:id="rId16"/>
    <p:sldId id="731" r:id="rId17"/>
    <p:sldId id="845" r:id="rId18"/>
    <p:sldId id="846" r:id="rId19"/>
    <p:sldId id="847" r:id="rId20"/>
    <p:sldId id="848" r:id="rId21"/>
    <p:sldId id="849" r:id="rId22"/>
    <p:sldId id="850" r:id="rId23"/>
    <p:sldId id="851" r:id="rId24"/>
    <p:sldId id="852" r:id="rId25"/>
    <p:sldId id="853" r:id="rId26"/>
    <p:sldId id="854" r:id="rId27"/>
    <p:sldId id="730" r:id="rId28"/>
    <p:sldId id="855" r:id="rId29"/>
    <p:sldId id="856" r:id="rId30"/>
    <p:sldId id="857" r:id="rId31"/>
    <p:sldId id="858" r:id="rId32"/>
    <p:sldId id="859" r:id="rId33"/>
    <p:sldId id="860" r:id="rId34"/>
    <p:sldId id="861" r:id="rId35"/>
    <p:sldId id="862" r:id="rId36"/>
    <p:sldId id="735" r:id="rId37"/>
    <p:sldId id="560" r:id="rId38"/>
    <p:sldId id="736" r:id="rId39"/>
    <p:sldId id="737" r:id="rId40"/>
    <p:sldId id="86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FFFFF"/>
    <a:srgbClr val="FBFBFB"/>
    <a:srgbClr val="308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44" autoAdjust="0"/>
    <p:restoredTop sz="92022" autoAdjust="0"/>
  </p:normalViewPr>
  <p:slideViewPr>
    <p:cSldViewPr snapToGrid="0">
      <p:cViewPr>
        <p:scale>
          <a:sx n="80" d="100"/>
          <a:sy n="80" d="100"/>
        </p:scale>
        <p:origin x="7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75763249041987"/>
          <c:y val="1.7852252230301551E-2"/>
          <c:w val="0.76214035176455452"/>
          <c:h val="0.967270870911113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22-434A-8513-CEBB63BD4A9D}"/>
              </c:ext>
            </c:extLst>
          </c:dPt>
          <c:dPt>
            <c:idx val="1"/>
            <c:bubble3D val="0"/>
            <c:spPr>
              <a:solidFill>
                <a:srgbClr val="E8451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22-434A-8513-CEBB63BD4A9D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22-434A-8513-CEBB63BD4A9D}"/>
              </c:ext>
            </c:extLst>
          </c:dPt>
          <c:dPt>
            <c:idx val="3"/>
            <c:bubble3D val="0"/>
            <c:spPr>
              <a:solidFill>
                <a:srgbClr val="FF99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22-434A-8513-CEBB63BD4A9D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F22-434A-8513-CEBB63BD4A9D}"/>
              </c:ext>
            </c:extLst>
          </c:dPt>
          <c:dPt>
            <c:idx val="5"/>
            <c:bubble3D val="0"/>
            <c:spPr>
              <a:solidFill>
                <a:srgbClr val="D1D1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F22-434A-8513-CEBB63BD4A9D}"/>
              </c:ext>
            </c:extLst>
          </c:dPt>
          <c:dPt>
            <c:idx val="6"/>
            <c:bubble3D val="0"/>
            <c:spPr>
              <a:solidFill>
                <a:srgbClr val="4EB9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F22-434A-8513-CEBB63BD4A9D}"/>
              </c:ext>
            </c:extLst>
          </c:dPt>
          <c:dPt>
            <c:idx val="7"/>
            <c:bubble3D val="0"/>
            <c:spPr>
              <a:solidFill>
                <a:srgbClr val="4D8DD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F22-434A-8513-CEBB63BD4A9D}"/>
              </c:ext>
            </c:extLst>
          </c:dPt>
          <c:dPt>
            <c:idx val="8"/>
            <c:bubble3D val="0"/>
            <c:spPr>
              <a:solidFill>
                <a:srgbClr val="3558E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F22-434A-8513-CEBB63BD4A9D}"/>
              </c:ext>
            </c:extLst>
          </c:dPt>
          <c:dPt>
            <c:idx val="9"/>
            <c:bubble3D val="0"/>
            <c:spPr>
              <a:solidFill>
                <a:srgbClr val="0050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F22-434A-8513-CEBB63BD4A9D}"/>
              </c:ext>
            </c:extLst>
          </c:dPt>
          <c:dPt>
            <c:idx val="10"/>
            <c:bubble3D val="0"/>
            <c:spPr>
              <a:solidFill>
                <a:srgbClr val="002D4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F22-434A-8513-CEBB63BD4A9D}"/>
              </c:ext>
            </c:extLst>
          </c:dPt>
          <c:dPt>
            <c:idx val="1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F22-434A-8513-CEBB63BD4A9D}"/>
              </c:ext>
            </c:extLst>
          </c:dPt>
          <c:dPt>
            <c:idx val="1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F22-434A-8513-CEBB63BD4A9D}"/>
              </c:ext>
            </c:extLst>
          </c:dPt>
          <c:dPt>
            <c:idx val="1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F22-434A-8513-CEBB63BD4A9D}"/>
              </c:ext>
            </c:extLst>
          </c:dPt>
          <c:dPt>
            <c:idx val="1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F22-434A-8513-CEBB63BD4A9D}"/>
              </c:ext>
            </c:extLst>
          </c:dPt>
          <c:cat>
            <c:strRef>
              <c:f>Sheet1!$A$2:$A$16</c:f>
              <c:strCache>
                <c:ptCount val="15"/>
                <c:pt idx="0">
                  <c:v>Early Morning Bite</c:v>
                </c:pt>
                <c:pt idx="1">
                  <c:v>Breakfast For One</c:v>
                </c:pt>
                <c:pt idx="2">
                  <c:v>Family Breakfast</c:v>
                </c:pt>
                <c:pt idx="3">
                  <c:v>Breakfast @ Work / School</c:v>
                </c:pt>
                <c:pt idx="4">
                  <c:v>Mid Morning Snack</c:v>
                </c:pt>
                <c:pt idx="5">
                  <c:v>Lunch</c:v>
                </c:pt>
                <c:pt idx="6">
                  <c:v>Lunch Alternative</c:v>
                </c:pt>
                <c:pt idx="7">
                  <c:v>Afternoon Snack</c:v>
                </c:pt>
                <c:pt idx="8">
                  <c:v>After Work / School Bite</c:v>
                </c:pt>
                <c:pt idx="9">
                  <c:v>Dinner</c:v>
                </c:pt>
                <c:pt idx="10">
                  <c:v>Dinner Alternative</c:v>
                </c:pt>
                <c:pt idx="11">
                  <c:v>Evening Me</c:v>
                </c:pt>
                <c:pt idx="12">
                  <c:v>Evening We</c:v>
                </c:pt>
                <c:pt idx="13">
                  <c:v>Bedtime / Late Night Snack</c:v>
                </c:pt>
                <c:pt idx="14">
                  <c:v>REST</c:v>
                </c:pt>
              </c:strCache>
            </c:strRef>
          </c:cat>
          <c:val>
            <c:numRef>
              <c:f>Sheet1!$B$2:$B$16</c:f>
              <c:numCache>
                <c:formatCode>0.0%</c:formatCode>
                <c:ptCount val="15"/>
                <c:pt idx="0">
                  <c:v>1.4999999999999999E-2</c:v>
                </c:pt>
                <c:pt idx="1">
                  <c:v>4.4999999999999998E-2</c:v>
                </c:pt>
                <c:pt idx="2">
                  <c:v>4.4999999999999998E-2</c:v>
                </c:pt>
                <c:pt idx="3">
                  <c:v>0.01</c:v>
                </c:pt>
                <c:pt idx="4">
                  <c:v>2.5000000000000001E-2</c:v>
                </c:pt>
                <c:pt idx="5">
                  <c:v>7.4999999999999997E-2</c:v>
                </c:pt>
                <c:pt idx="6">
                  <c:v>2.5000000000000001E-2</c:v>
                </c:pt>
                <c:pt idx="7">
                  <c:v>0.04</c:v>
                </c:pt>
                <c:pt idx="8">
                  <c:v>2.5000000000000001E-2</c:v>
                </c:pt>
                <c:pt idx="9">
                  <c:v>0.09</c:v>
                </c:pt>
                <c:pt idx="10">
                  <c:v>1.4999999999999999E-2</c:v>
                </c:pt>
                <c:pt idx="11">
                  <c:v>0.02</c:v>
                </c:pt>
                <c:pt idx="12">
                  <c:v>2.5000000000000001E-2</c:v>
                </c:pt>
                <c:pt idx="13">
                  <c:v>0.04</c:v>
                </c:pt>
                <c:pt idx="1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22-434A-8513-CEBB63BD4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86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0-48CC-8A05-24F66E7D225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0-48CC-8A05-24F66E7D22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90-48CC-8A05-24F66E7D2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6A-41C0-A0A2-E0BFD478B3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E6A-41C0-A0A2-E0BFD478B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B3-43E9-AADF-849A186529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B3-43E9-AADF-849A18652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C9-43D5-B703-03366479C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FC9-43D5-B703-03366479C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CD-4326-932B-5DEC2245C4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CD-4326-932B-5DEC2245C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B9-48D5-A78E-53246E4D5B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B9-48D5-A78E-53246E4D5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40-4E65-9C46-4E591E80CD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E40-4E65-9C46-4E591E80C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AD-40EB-B927-8EA7DC4C757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AD-40EB-B927-8EA7DC4C75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AD-40EB-B927-8EA7DC4C7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bg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7.9158183550058395E-2"/>
          <c:w val="1"/>
          <c:h val="0.8938337513429119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Early Morning Bite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0.03</c:v>
                </c:pt>
                <c:pt idx="1">
                  <c:v>0.04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2F-F842-9CF5-50CAB1B229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Breakfast for One</c:v>
                </c:pt>
              </c:strCache>
            </c:strRef>
          </c:tx>
          <c:spPr>
            <a:solidFill>
              <a:srgbClr val="E84518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3"/>
              <c:layout>
                <c:manualLayout>
                  <c:x val="4.19883014641023E-3"/>
                  <c:y val="-7.1160770969677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0.09</c:v>
                </c:pt>
                <c:pt idx="1">
                  <c:v>0.11</c:v>
                </c:pt>
                <c:pt idx="2">
                  <c:v>0.08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2F-F842-9CF5-50CAB1B229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Family Breakfast</c:v>
                </c:pt>
              </c:strCache>
            </c:strRef>
          </c:tx>
          <c:spPr>
            <a:solidFill>
              <a:srgbClr val="FF66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0.09</c:v>
                </c:pt>
                <c:pt idx="1">
                  <c:v>0.08</c:v>
                </c:pt>
                <c:pt idx="2">
                  <c:v>0.1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72F-F842-9CF5-50CAB1B229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Breakfast at Work/School</c:v>
                </c:pt>
              </c:strCache>
            </c:strRef>
          </c:tx>
          <c:spPr>
            <a:solidFill>
              <a:srgbClr val="FF993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0.02</c:v>
                </c:pt>
                <c:pt idx="1">
                  <c:v>0.02</c:v>
                </c:pt>
                <c:pt idx="2">
                  <c:v>0.01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2F-F842-9CF5-50CAB1B229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Mid Morning Snack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8.3976602928204705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72F-F842-9CF5-50CAB1B229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Lunch</c:v>
                </c:pt>
              </c:strCache>
            </c:strRef>
          </c:tx>
          <c:spPr>
            <a:solidFill>
              <a:srgbClr val="D1D10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Sheet1!$G$2:$G$5</c:f>
              <c:numCache>
                <c:formatCode>0%</c:formatCode>
                <c:ptCount val="4"/>
                <c:pt idx="0">
                  <c:v>0.15</c:v>
                </c:pt>
                <c:pt idx="1">
                  <c:v>0.15</c:v>
                </c:pt>
                <c:pt idx="2">
                  <c:v>0.15</c:v>
                </c:pt>
                <c:pt idx="3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72F-F842-9CF5-50CAB1B2292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Lunch Alternative</c:v>
                </c:pt>
              </c:strCache>
            </c:strRef>
          </c:tx>
          <c:spPr>
            <a:solidFill>
              <a:srgbClr val="4EB9D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Sheet1!$H$2:$H$5</c:f>
              <c:numCache>
                <c:formatCode>0%</c:formatCode>
                <c:ptCount val="4"/>
                <c:pt idx="0">
                  <c:v>0.05</c:v>
                </c:pt>
                <c:pt idx="1">
                  <c:v>0.06</c:v>
                </c:pt>
                <c:pt idx="2">
                  <c:v>0.04</c:v>
                </c:pt>
                <c:pt idx="3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72F-F842-9CF5-50CAB1B2292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Afternoon Snack</c:v>
                </c:pt>
              </c:strCache>
            </c:strRef>
          </c:tx>
          <c:spPr>
            <a:solidFill>
              <a:srgbClr val="4D8DD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Sheet1!$I$2:$I$5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72F-F842-9CF5-50CAB1B2292B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After Work/School Bite</c:v>
                </c:pt>
              </c:strCache>
            </c:strRef>
          </c:tx>
          <c:spPr>
            <a:solidFill>
              <a:srgbClr val="3558EB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Sheet1!$J$2:$J$5</c:f>
              <c:numCache>
                <c:formatCode>0%</c:formatCode>
                <c:ptCount val="4"/>
                <c:pt idx="0">
                  <c:v>0.05</c:v>
                </c:pt>
                <c:pt idx="1">
                  <c:v>0.03</c:v>
                </c:pt>
                <c:pt idx="2">
                  <c:v>0.08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72F-F842-9CF5-50CAB1B2292B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Dinner</c:v>
                </c:pt>
              </c:strCache>
            </c:strRef>
          </c:tx>
          <c:spPr>
            <a:solidFill>
              <a:srgbClr val="005086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Sheet1!$K$2:$K$5</c:f>
              <c:numCache>
                <c:formatCode>0%</c:formatCode>
                <c:ptCount val="4"/>
                <c:pt idx="0">
                  <c:v>0.19</c:v>
                </c:pt>
                <c:pt idx="1">
                  <c:v>0.19</c:v>
                </c:pt>
                <c:pt idx="2">
                  <c:v>0.19</c:v>
                </c:pt>
                <c:pt idx="3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72F-F842-9CF5-50CAB1B2292B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Dinner Alternative</c:v>
                </c:pt>
              </c:strCache>
            </c:strRef>
          </c:tx>
          <c:spPr>
            <a:solidFill>
              <a:srgbClr val="002D4C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6.2982452196153503E-3"/>
                  <c:y val="1.86778579432431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72F-F842-9CF5-50CAB1B2292B}"/>
                </c:ext>
              </c:extLst>
            </c:dLbl>
            <c:dLbl>
              <c:idx val="1"/>
              <c:layout>
                <c:manualLayout>
                  <c:x val="-1.04970753660256E-2"/>
                  <c:y val="1.86778579410687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72F-F842-9CF5-50CAB1B2292B}"/>
                </c:ext>
              </c:extLst>
            </c:dLbl>
            <c:dLbl>
              <c:idx val="2"/>
              <c:layout>
                <c:manualLayout>
                  <c:x val="-1.2596490439230799E-2"/>
                  <c:y val="1.86778579497663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Sheet1!$L$2:$L$5</c:f>
              <c:numCache>
                <c:formatCode>0%</c:formatCode>
                <c:ptCount val="4"/>
                <c:pt idx="0">
                  <c:v>0.03</c:v>
                </c:pt>
                <c:pt idx="1">
                  <c:v>0.03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72F-F842-9CF5-50CAB1B2292B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Evening Me</c:v>
                </c:pt>
              </c:strCache>
            </c:strRef>
          </c:tx>
          <c:spPr>
            <a:solidFill>
              <a:srgbClr val="40404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Sheet1!$M$2:$M$5</c:f>
              <c:numCache>
                <c:formatCode>0%</c:formatCode>
                <c:ptCount val="4"/>
                <c:pt idx="0">
                  <c:v>0.04</c:v>
                </c:pt>
                <c:pt idx="1">
                  <c:v>0.04</c:v>
                </c:pt>
                <c:pt idx="2">
                  <c:v>0.04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872F-F842-9CF5-50CAB1B2292B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Evening We</c:v>
                </c:pt>
              </c:strCache>
            </c:strRef>
          </c:tx>
          <c:spPr>
            <a:solidFill>
              <a:srgbClr val="7F7F7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Sheet1!$N$2:$N$5</c:f>
              <c:numCache>
                <c:formatCode>0%</c:formatCode>
                <c:ptCount val="4"/>
                <c:pt idx="0">
                  <c:v>0.05</c:v>
                </c:pt>
                <c:pt idx="1">
                  <c:v>0.04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72F-F842-9CF5-50CAB1B2292B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Bedtime/Late Night Snack</c:v>
                </c:pt>
              </c:strCache>
            </c:strRef>
          </c:tx>
          <c:spPr>
            <a:solidFill>
              <a:srgbClr val="BFBFB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Sheet1!$O$2:$O$5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0.09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872F-F842-9CF5-50CAB1B22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5"/>
        <c:overlap val="100"/>
        <c:axId val="192397712"/>
        <c:axId val="192401680"/>
      </c:barChart>
      <c:catAx>
        <c:axId val="19239771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2401680"/>
        <c:crosses val="autoZero"/>
        <c:auto val="1"/>
        <c:lblAlgn val="ctr"/>
        <c:lblOffset val="100"/>
        <c:noMultiLvlLbl val="0"/>
      </c:catAx>
      <c:valAx>
        <c:axId val="192401680"/>
        <c:scaling>
          <c:orientation val="minMax"/>
          <c:max val="1"/>
        </c:scaling>
        <c:delete val="1"/>
        <c:axPos val="t"/>
        <c:numFmt formatCode="0%" sourceLinked="1"/>
        <c:majorTickMark val="none"/>
        <c:minorTickMark val="none"/>
        <c:tickLblPos val="nextTo"/>
        <c:crossAx val="19239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bg1"/>
          </a:solidFill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49-1747-8C7C-C03605FD000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149-1747-8C7C-C03605FD000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49-1747-8C7C-C03605FD000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149-1747-8C7C-C03605FD000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49-1747-8C7C-C03605FD000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E149-1747-8C7C-C03605FD000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149-1747-8C7C-C03605FD000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E149-1747-8C7C-C03605FD000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149-1747-8C7C-C03605FD000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E149-1747-8C7C-C03605FD000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149-1747-8C7C-C03605FD000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E149-1747-8C7C-C03605FD000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149-1747-8C7C-C03605FD000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E149-1747-8C7C-C03605FD000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49-1747-8C7C-C03605FD00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49-1747-8C7C-C03605FD0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D1-4A1C-B208-8278231609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D1-4A1C-B208-8278231609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D1-4A1C-B208-8278231609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D1-4A1C-B208-8278231609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D1-4A1C-B208-8278231609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D1-4A1C-B208-8278231609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D1-4A1C-B208-8278231609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5D1-4A1C-B208-8278231609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D1-4A1C-B208-8278231609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5D1-4A1C-B208-8278231609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D1-4A1C-B208-8278231609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5D1-4A1C-B208-8278231609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5D1-4A1C-B208-8278231609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5D1-4A1C-B208-8278231609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65D1-4A1C-B208-827823160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65D1-4A1C-B208-827823160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D2-4C0B-BD29-54C65D5FDA73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D2-4C0B-BD29-54C65D5FDA73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D2-4C0B-BD29-54C65D5FDA73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D2-4C0B-BD29-54C65D5FDA7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D2-4C0B-BD29-54C65D5FDA73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3D2-4C0B-BD29-54C65D5FDA73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3D2-4C0B-BD29-54C65D5FDA73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3D2-4C0B-BD29-54C65D5FDA73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3D2-4C0B-BD29-54C65D5FDA73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3D2-4C0B-BD29-54C65D5FDA73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3D2-4C0B-BD29-54C65D5FDA73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3D2-4C0B-BD29-54C65D5FDA73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3D2-4C0B-BD29-54C65D5FDA73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3D2-4C0B-BD29-54C65D5FDA73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3D2-4C0B-BD29-54C65D5FDA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A3D2-4C0B-BD29-54C65D5FD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C5-4FA4-9BA6-3EE3177285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C5-4FA4-9BA6-3EE3177285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C5-4FA4-9BA6-3EE3177285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C5-4FA4-9BA6-3EE3177285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AC5-4FA4-9BA6-3EE3177285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AC5-4FA4-9BA6-3EE3177285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AC5-4FA4-9BA6-3EE3177285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AC5-4FA4-9BA6-3EE3177285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AC5-4FA4-9BA6-3EE3177285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AC5-4FA4-9BA6-3EE3177285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AC5-4FA4-9BA6-3EE3177285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AC5-4FA4-9BA6-3EE3177285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AC5-4FA4-9BA6-3EE3177285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AC5-4FA4-9BA6-3EE3177285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7AC5-4FA4-9BA6-3EE3177285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0.31999999999999995</c:v>
                </c:pt>
                <c:pt idx="1">
                  <c:v>6.0000000000000053E-2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0.41000000000000003</c:v>
                </c:pt>
                <c:pt idx="7">
                  <c:v>0.31999999999999995</c:v>
                </c:pt>
                <c:pt idx="8">
                  <c:v>0.28000000000000003</c:v>
                </c:pt>
                <c:pt idx="9">
                  <c:v>0.15000000000000002</c:v>
                </c:pt>
                <c:pt idx="10">
                  <c:v>0.28000000000000003</c:v>
                </c:pt>
                <c:pt idx="11">
                  <c:v>6.0000000000000053E-2</c:v>
                </c:pt>
                <c:pt idx="12">
                  <c:v>0.18000000000000005</c:v>
                </c:pt>
                <c:pt idx="13">
                  <c:v>6.9999999999999951E-2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7AC5-4FA4-9BA6-3EE317728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60-444E-A392-4EE22D49A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60-444E-A392-4EE22D49A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8-4EAC-BB55-D9A7A6F29C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98-4EAC-BB55-D9A7A6F29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CE-4D41-9019-A8E6DF3745F3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CE-4D41-9019-A8E6DF3745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CE-4D41-9019-A8E6DF374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0D-4A85-9674-34620E90ABC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0D-4A85-9674-34620E90AB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0D-4A85-9674-34620E90A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A0-4882-A1F4-2BCE00668A5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0-4882-A1F4-2BCE00668A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0-4882-A1F4-2BCE00668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C3-4E31-A0C9-D0556781B41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3-4E31-A0C9-D0556781B4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3-4E31-A0C9-D0556781B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D4706-8BC8-4499-9E83-FC6A90169D3B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CE8A8-F181-4771-BB36-BA35D99FE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0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71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53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13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4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01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7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/>
            <a:r>
              <a:rPr lang="en-US" b="1" dirty="0"/>
              <a:t>Unweighted [weighted] Occasion Base Sizes Listed in Order form Early Morning Bite to Bedtime/Late Night Snack: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36905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37183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2837]</a:t>
            </a:r>
            <a:r>
              <a:rPr lang="en-US" b="0" dirty="0"/>
              <a:t> </a:t>
            </a:r>
          </a:p>
          <a:p>
            <a:pPr defTabSz="928299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657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Occasion Unweighted</a:t>
            </a:r>
            <a:r>
              <a:rPr lang="en-US" b="1" baseline="0" dirty="0"/>
              <a:t> [weighted] </a:t>
            </a:r>
            <a:r>
              <a:rPr lang="en-US" b="1" dirty="0"/>
              <a:t>Base Sizes Listed in Order form Early Morning Bite to Bedtime/Late Night Snack:</a:t>
            </a:r>
          </a:p>
          <a:p>
            <a:r>
              <a:rPr lang="en-US" dirty="0"/>
              <a:t>TOTAL POPULATION OF ADULTS, TEENS AND 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</a:t>
            </a:r>
            <a:r>
              <a:rPr lang="en-US" b="0" dirty="0"/>
              <a:t>]</a:t>
            </a:r>
          </a:p>
          <a:p>
            <a:r>
              <a:rPr lang="en-US" dirty="0"/>
              <a:t>Adults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2300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1692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2414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5908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1491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1597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5577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2286</a:t>
            </a:r>
            <a:r>
              <a:rPr lang="en-US" b="0" dirty="0"/>
              <a:t>]</a:t>
            </a:r>
          </a:p>
          <a:p>
            <a:r>
              <a:rPr lang="en-US" dirty="0"/>
              <a:t>Teens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</a:t>
            </a:r>
            <a:r>
              <a:rPr lang="en-US" b="0" dirty="0"/>
              <a:t>]</a:t>
            </a:r>
          </a:p>
          <a:p>
            <a:r>
              <a:rPr lang="en-US" b="0" dirty="0"/>
              <a:t>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37 225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]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102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56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71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47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0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92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579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48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4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75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1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84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9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7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602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28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87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27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0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49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82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714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341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71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42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*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sz="11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F0606-6937-40B0-8A0B-637A1FAF57E7}" type="datetime4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 August 2020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260A0-A53E-47DD-9A4F-AF2CD941F6A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0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93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833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597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A9FB45-9575-44C6-8D3B-9048CDDC1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60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0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6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7087711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7087711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068055" y="817563"/>
            <a:ext cx="3642617" cy="44132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14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chemeClr val="bg1"/>
                </a:solidFill>
                <a:latin typeface="+mj-lt"/>
              </a:rPr>
              <a:t> FOR GROWTH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  <a:solidFill>
            <a:schemeClr val="bg1"/>
          </a:solidFill>
        </p:grpSpPr>
        <p:sp>
          <p:nvSpPr>
            <p:cNvPr id="15" name="Isosceles Triangle 14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401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6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0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4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3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1421150"/>
            <a:ext cx="11338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</p:grpSpPr>
        <p:sp>
          <p:nvSpPr>
            <p:cNvPr id="14" name="Isosceles Triangle 13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sosceles Triangle 29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Isosceles Triangle 30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Isosceles Triangle 31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B1348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rgbClr val="DB1348"/>
                </a:solidFill>
                <a:latin typeface="+mj-lt"/>
              </a:rPr>
              <a:t> FOR GROWTH</a:t>
            </a:r>
            <a:endParaRPr lang="en-US" sz="1200" dirty="0">
              <a:solidFill>
                <a:srgbClr val="DB134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91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DB134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chart" Target="../charts/chart9.xml"/><Relationship Id="rId18" Type="http://schemas.openxmlformats.org/officeDocument/2006/relationships/chart" Target="../charts/chart14.xml"/><Relationship Id="rId3" Type="http://schemas.openxmlformats.org/officeDocument/2006/relationships/image" Target="../media/image29.png"/><Relationship Id="rId21" Type="http://schemas.openxmlformats.org/officeDocument/2006/relationships/chart" Target="../charts/chart17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17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6" Type="http://schemas.openxmlformats.org/officeDocument/2006/relationships/chart" Target="../charts/chart12.xml"/><Relationship Id="rId20" Type="http://schemas.openxmlformats.org/officeDocument/2006/relationships/chart" Target="../charts/chart1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5" Type="http://schemas.openxmlformats.org/officeDocument/2006/relationships/chart" Target="../charts/chart11.xml"/><Relationship Id="rId10" Type="http://schemas.openxmlformats.org/officeDocument/2006/relationships/chart" Target="../charts/chart6.xml"/><Relationship Id="rId19" Type="http://schemas.openxmlformats.org/officeDocument/2006/relationships/chart" Target="../charts/chart15.xml"/><Relationship Id="rId4" Type="http://schemas.openxmlformats.org/officeDocument/2006/relationships/image" Target="../media/image30.png"/><Relationship Id="rId9" Type="http://schemas.openxmlformats.org/officeDocument/2006/relationships/chart" Target="../charts/chart5.xml"/><Relationship Id="rId1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image" Target="../media/image8.png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chart" Target="../charts/chart22.xml"/><Relationship Id="rId4" Type="http://schemas.openxmlformats.org/officeDocument/2006/relationships/chart" Target="../charts/chart18.xml"/><Relationship Id="rId9" Type="http://schemas.openxmlformats.org/officeDocument/2006/relationships/chart" Target="../charts/char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5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259787"/>
            <a:ext cx="91440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Occasions Framework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27C22-3E3B-40B7-A15C-9459A5CEF66C}"/>
              </a:ext>
            </a:extLst>
          </p:cNvPr>
          <p:cNvSpPr txBox="1"/>
          <p:nvPr/>
        </p:nvSpPr>
        <p:spPr>
          <a:xfrm>
            <a:off x="746235" y="3120240"/>
            <a:ext cx="9114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400" dirty="0">
                <a:solidFill>
                  <a:prstClr val="white"/>
                </a:solidFill>
                <a:latin typeface="+mj-lt"/>
              </a:rPr>
              <a:t>Custom Channel/Retailer Occasion Profiles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D3B42C1-9D43-400E-ADD9-02309ED0C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me Period">
            <a:extLst>
              <a:ext uri="{FF2B5EF4-FFF2-40B4-BE49-F238E27FC236}">
                <a16:creationId xmlns:a16="http://schemas.microsoft.com/office/drawing/2014/main" id="{1964BC77-65BF-424E-83AF-0D9C8E4B449D}"/>
              </a:ext>
            </a:extLst>
          </p:cNvPr>
          <p:cNvSpPr txBox="1"/>
          <p:nvPr/>
        </p:nvSpPr>
        <p:spPr>
          <a:xfrm>
            <a:off x="746235" y="3837656"/>
            <a:ext cx="273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Time Period]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1" name="Countries">
            <a:extLst>
              <a:ext uri="{FF2B5EF4-FFF2-40B4-BE49-F238E27FC236}">
                <a16:creationId xmlns:a16="http://schemas.microsoft.com/office/drawing/2014/main" id="{60ABEF03-1E62-4778-BD0B-9DFA1C1E8D42}"/>
              </a:ext>
            </a:extLst>
          </p:cNvPr>
          <p:cNvSpPr txBox="1"/>
          <p:nvPr/>
        </p:nvSpPr>
        <p:spPr>
          <a:xfrm>
            <a:off x="765816" y="4293727"/>
            <a:ext cx="212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Countries]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4" name="Benchmark">
            <a:extLst>
              <a:ext uri="{FF2B5EF4-FFF2-40B4-BE49-F238E27FC236}">
                <a16:creationId xmlns:a16="http://schemas.microsoft.com/office/drawing/2014/main" id="{5E1C77A2-74B6-40F0-817B-79C467C3CDC3}"/>
              </a:ext>
            </a:extLst>
          </p:cNvPr>
          <p:cNvSpPr txBox="1"/>
          <p:nvPr/>
        </p:nvSpPr>
        <p:spPr>
          <a:xfrm>
            <a:off x="770284" y="5256588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Benchmark]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D62F1E48-7228-4909-BC43-35C5FD0804D0}"/>
              </a:ext>
            </a:extLst>
          </p:cNvPr>
          <p:cNvSpPr txBox="1"/>
          <p:nvPr/>
        </p:nvSpPr>
        <p:spPr>
          <a:xfrm>
            <a:off x="769027" y="5559772"/>
            <a:ext cx="110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date]</a:t>
            </a:r>
          </a:p>
        </p:txBody>
      </p:sp>
      <p:sp>
        <p:nvSpPr>
          <p:cNvPr id="17" name="Filter">
            <a:extLst>
              <a:ext uri="{FF2B5EF4-FFF2-40B4-BE49-F238E27FC236}">
                <a16:creationId xmlns:a16="http://schemas.microsoft.com/office/drawing/2014/main" id="{DEE0FC37-9A36-4C67-AFDD-1D6A8B0E483B}"/>
              </a:ext>
            </a:extLst>
          </p:cNvPr>
          <p:cNvSpPr txBox="1"/>
          <p:nvPr/>
        </p:nvSpPr>
        <p:spPr>
          <a:xfrm>
            <a:off x="2583196" y="4744112"/>
            <a:ext cx="947164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  <a:latin typeface="Franklin Gothic Medium Cond"/>
              </a:rPr>
              <a:t>&lt;Additional Filter&gt;</a:t>
            </a:r>
            <a:endParaRPr lang="en-IN" dirty="0">
              <a:solidFill>
                <a:prstClr val="white"/>
              </a:solidFill>
              <a:latin typeface="Franklin Gothic Medium Con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8F745-7E60-4764-9687-64D0CED38D9A}"/>
              </a:ext>
            </a:extLst>
          </p:cNvPr>
          <p:cNvSpPr txBox="1"/>
          <p:nvPr/>
        </p:nvSpPr>
        <p:spPr>
          <a:xfrm>
            <a:off x="796295" y="4724912"/>
            <a:ext cx="16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Franklin Gothic Medium Cond"/>
              </a:rPr>
              <a:t>Additional Filter </a:t>
            </a:r>
            <a:r>
              <a:rPr lang="en-IN" dirty="0">
                <a:solidFill>
                  <a:prstClr val="white"/>
                </a:solidFill>
                <a:latin typeface="Franklin Gothic Medium Con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2279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287999"/>
            <a:ext cx="12191999" cy="3825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29883">
            <a:off x="9761977" y="3164074"/>
            <a:ext cx="1426991" cy="20559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23734">
            <a:off x="1058807" y="3125952"/>
            <a:ext cx="1521728" cy="19716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24119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3069" y="1338194"/>
            <a:ext cx="4708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Occasion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can happen any day at any point across the year – opening up big, consistent opportunities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5407" y="1338194"/>
            <a:ext cx="43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Seasonal Events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are time bound, calendar-based windows with limited range of opportunity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227551" y="2369413"/>
            <a:ext cx="9626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Consider the Stationery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0969">
            <a:off x="4241074" y="3150098"/>
            <a:ext cx="1247775" cy="177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4854">
            <a:off x="2646214" y="3053913"/>
            <a:ext cx="1500132" cy="19398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96292">
            <a:off x="7405417" y="3253796"/>
            <a:ext cx="1425991" cy="1955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9434" y="2956621"/>
            <a:ext cx="1384306" cy="2111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086" y="4556264"/>
            <a:ext cx="2118478" cy="1310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588" y="4432593"/>
            <a:ext cx="1996090" cy="1254836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23FEAA82-E19A-42F8-89C3-17663868E348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V. Seasonal Event: 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We need both, but let’s not confuse them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574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72">
            <a:extLst>
              <a:ext uri="{FF2B5EF4-FFF2-40B4-BE49-F238E27FC236}">
                <a16:creationId xmlns:a16="http://schemas.microsoft.com/office/drawing/2014/main" id="{6F055F01-75BC-40E8-914D-5F9FF1A9FCA3}"/>
              </a:ext>
            </a:extLst>
          </p:cNvPr>
          <p:cNvSpPr/>
          <p:nvPr/>
        </p:nvSpPr>
        <p:spPr>
          <a:xfrm>
            <a:off x="0" y="1469558"/>
            <a:ext cx="12192000" cy="106500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31702" y="3052973"/>
          <a:ext cx="107445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596">
                  <a:extLst>
                    <a:ext uri="{9D8B030D-6E8A-4147-A177-3AD203B41FA5}">
                      <a16:colId xmlns:a16="http://schemas.microsoft.com/office/drawing/2014/main" val="686758517"/>
                    </a:ext>
                  </a:extLst>
                </a:gridCol>
                <a:gridCol w="5544000">
                  <a:extLst>
                    <a:ext uri="{9D8B030D-6E8A-4147-A177-3AD203B41FA5}">
                      <a16:colId xmlns:a16="http://schemas.microsoft.com/office/drawing/2014/main" val="332451666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intuitive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and easily understood by a large global audience?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simple where/when framework is easily explained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97334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targetable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Execution can be placed to target clearly defined occasion types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4610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Are the occasions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differentiated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 the most meaningful metrics?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Occasions will be sharply defined on where and/or when, and maintain differentiation on motivations and other metrics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2388632"/>
                  </a:ext>
                </a:extLst>
              </a:tr>
            </a:tbl>
          </a:graphicData>
        </a:graphic>
      </p:graphicFrame>
      <p:sp>
        <p:nvSpPr>
          <p:cNvPr id="17" name="Title 1"/>
          <p:cNvSpPr txBox="1">
            <a:spLocks/>
          </p:cNvSpPr>
          <p:nvPr/>
        </p:nvSpPr>
        <p:spPr>
          <a:xfrm>
            <a:off x="1488585" y="1580996"/>
            <a:ext cx="229620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Goal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488584" y="2018540"/>
            <a:ext cx="9273903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To create an eating occasion framework that work for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Kellogg’s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688" y="1537865"/>
            <a:ext cx="930618" cy="928392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869BC911-2291-4055-A2E8-12EC0D64E6BD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way the Occasions were determined was informed by how they will be used to act on strategic objectives.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E6AD69-82DA-479C-AC62-78489EA6B164}"/>
              </a:ext>
            </a:extLst>
          </p:cNvPr>
          <p:cNvGrpSpPr/>
          <p:nvPr/>
        </p:nvGrpSpPr>
        <p:grpSpPr>
          <a:xfrm>
            <a:off x="603818" y="3439118"/>
            <a:ext cx="202276" cy="202276"/>
            <a:chOff x="940110" y="3101832"/>
            <a:chExt cx="295220" cy="295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380223-2B01-441F-9F80-0F7A3FD95629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checkmark_BURKEGREEN"/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69BA62-B185-464E-9EBB-1CD1602E30D6}"/>
              </a:ext>
            </a:extLst>
          </p:cNvPr>
          <p:cNvGrpSpPr/>
          <p:nvPr/>
        </p:nvGrpSpPr>
        <p:grpSpPr>
          <a:xfrm>
            <a:off x="603818" y="4323435"/>
            <a:ext cx="202276" cy="202276"/>
            <a:chOff x="940110" y="3101832"/>
            <a:chExt cx="295220" cy="2952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FE9449-2F88-4FB3-B978-1DE7062CD63B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checkmark_BURKEGREEN">
              <a:extLst>
                <a:ext uri="{FF2B5EF4-FFF2-40B4-BE49-F238E27FC236}">
                  <a16:creationId xmlns:a16="http://schemas.microsoft.com/office/drawing/2014/main" id="{BAB4A81B-600B-43E6-8022-5AB60A84B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2552C6-8A38-4368-A71C-4850A624E007}"/>
              </a:ext>
            </a:extLst>
          </p:cNvPr>
          <p:cNvGrpSpPr/>
          <p:nvPr/>
        </p:nvGrpSpPr>
        <p:grpSpPr>
          <a:xfrm>
            <a:off x="603818" y="5245455"/>
            <a:ext cx="202276" cy="202276"/>
            <a:chOff x="940110" y="3101832"/>
            <a:chExt cx="295220" cy="2952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05DBF4-D24F-4B1D-B3BE-5DCBEE944B9E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5" name="checkmark_BURKEGREEN">
              <a:extLst>
                <a:ext uri="{FF2B5EF4-FFF2-40B4-BE49-F238E27FC236}">
                  <a16:creationId xmlns:a16="http://schemas.microsoft.com/office/drawing/2014/main" id="{8AE1ACC2-A4AF-4FAB-99E7-9AD8DBB73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36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11089005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By understanding our strategic goals for the framework and applying the eating occasion definition, we developed a data-driven eating occasion framework.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39507" y="1554472"/>
            <a:ext cx="7250400" cy="4079998"/>
          </a:xfrm>
          <a:prstGeom prst="rect">
            <a:avLst/>
          </a:prstGeom>
        </p:spPr>
      </p:pic>
      <p:sp>
        <p:nvSpPr>
          <p:cNvPr id="9" name="Rectangle 20"/>
          <p:cNvSpPr/>
          <p:nvPr/>
        </p:nvSpPr>
        <p:spPr>
          <a:xfrm flipH="1">
            <a:off x="4842343" y="1374232"/>
            <a:ext cx="3927944" cy="44416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155448" y="2122862"/>
            <a:ext cx="5844210" cy="1247308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Our data comes directly from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Consumers.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We captured well over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1825C-E91E-0F4F-B82C-0D463DFA3B18}"/>
              </a:ext>
            </a:extLst>
          </p:cNvPr>
          <p:cNvSpPr/>
          <p:nvPr/>
        </p:nvSpPr>
        <p:spPr>
          <a:xfrm>
            <a:off x="574413" y="3891172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eating occasions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A010B-6925-2F44-B8E7-A9EAE679E65C}"/>
              </a:ext>
            </a:extLst>
          </p:cNvPr>
          <p:cNvSpPr/>
          <p:nvPr/>
        </p:nvSpPr>
        <p:spPr>
          <a:xfrm>
            <a:off x="2822303" y="3881811"/>
            <a:ext cx="25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consumers in     countries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3447197-E16E-2549-A86E-FE4512CD8185}"/>
              </a:ext>
            </a:extLst>
          </p:cNvPr>
          <p:cNvSpPr txBox="1">
            <a:spLocks/>
          </p:cNvSpPr>
          <p:nvPr/>
        </p:nvSpPr>
        <p:spPr>
          <a:xfrm>
            <a:off x="155448" y="4343007"/>
            <a:ext cx="5239911" cy="864754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during the first quarter of 2019. This foundational data was captured via a diary where consumers provided information about all eating and drinking occasions over a 24-hour period.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2350343" y="3914020"/>
            <a:ext cx="658368" cy="367225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from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4066A-1985-4B4B-B6B0-BACB466270A4}"/>
              </a:ext>
            </a:extLst>
          </p:cNvPr>
          <p:cNvSpPr txBox="1"/>
          <p:nvPr/>
        </p:nvSpPr>
        <p:spPr>
          <a:xfrm>
            <a:off x="584087" y="3398598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200,000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31C16-BC4A-42E3-81C2-7DC1EC5FFC13}"/>
              </a:ext>
            </a:extLst>
          </p:cNvPr>
          <p:cNvSpPr txBox="1"/>
          <p:nvPr/>
        </p:nvSpPr>
        <p:spPr>
          <a:xfrm>
            <a:off x="2836818" y="3397507"/>
            <a:ext cx="1332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40,000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35596-2B89-40F8-A23E-CCD5836ED0E5}"/>
              </a:ext>
            </a:extLst>
          </p:cNvPr>
          <p:cNvSpPr txBox="1"/>
          <p:nvPr/>
        </p:nvSpPr>
        <p:spPr>
          <a:xfrm>
            <a:off x="4074071" y="3904826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6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7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72" y="1494845"/>
            <a:ext cx="5241128" cy="4182474"/>
          </a:xfrm>
          <a:prstGeom prst="rect">
            <a:avLst/>
          </a:prstGeom>
        </p:spPr>
      </p:pic>
      <p:sp>
        <p:nvSpPr>
          <p:cNvPr id="22" name="Rectangle 20"/>
          <p:cNvSpPr/>
          <p:nvPr/>
        </p:nvSpPr>
        <p:spPr>
          <a:xfrm flipH="1">
            <a:off x="6934878" y="1406769"/>
            <a:ext cx="2550316" cy="4270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&amp; Method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720" y="1229051"/>
            <a:ext cx="7345679" cy="1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Respondents represented in this report completed a 19-minute online interview. The interview included a consumption occasion diary providing information about all eating and drinking occasions over a 24-hour period.</a:t>
            </a:r>
          </a:p>
        </p:txBody>
      </p:sp>
      <p:sp>
        <p:nvSpPr>
          <p:cNvPr id="2" name="Table 17">
            <a:extLst>
              <a:ext uri="{FF2B5EF4-FFF2-40B4-BE49-F238E27FC236}">
                <a16:creationId xmlns:a16="http://schemas.microsoft.com/office/drawing/2014/main" id="{6C967575-E20A-459F-A276-2B6FB3F8D1D6}"/>
              </a:ext>
            </a:extLst>
          </p:cNvPr>
          <p:cNvSpPr txBox="1"/>
          <p:nvPr/>
        </p:nvSpPr>
        <p:spPr>
          <a:xfrm>
            <a:off x="1099090" y="3710524"/>
            <a:ext cx="19031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rPr>
              <a:t>SAMPLE SIZE</a:t>
            </a:r>
            <a:endParaRPr lang="en-IN" sz="1400" dirty="0"/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1099090" y="4964243"/>
            <a:ext cx="6204114" cy="9787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Census controls were implemented to ensure representivity among the Rep sample. When viewed as a total population, children age 4-12 and adults/teens age 13-70 have been weighted to match population proportions.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99090" y="3710524"/>
          <a:ext cx="36576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92924055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400" b="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4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AGE 4-70</a:t>
                      </a:r>
                      <a:endParaRPr lang="en-US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6379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Consumption Occasions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36,905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Respondents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8,769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204601"/>
                  </a:ext>
                </a:extLst>
              </a:tr>
            </a:tbl>
          </a:graphicData>
        </a:graphic>
      </p:graphicFrame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9804AF-911F-9948-8372-E0362EA175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9" y="4397718"/>
            <a:ext cx="566525" cy="566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67766B-4C3B-284B-B052-09CBA2889F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9" y="3936740"/>
            <a:ext cx="460978" cy="460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9082B6-5095-5E49-9764-8F815EB6274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40" y="5056961"/>
            <a:ext cx="526958" cy="526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39B7D-7941-4CE0-B9BE-A26C01B64739}"/>
              </a:ext>
            </a:extLst>
          </p:cNvPr>
          <p:cNvSpPr txBox="1"/>
          <p:nvPr/>
        </p:nvSpPr>
        <p:spPr>
          <a:xfrm>
            <a:off x="511127" y="2855532"/>
            <a:ext cx="65241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cs typeface="+mn-cs"/>
              </a:rPr>
              <a:t>Time Period: &lt;&gt;</a:t>
            </a:r>
          </a:p>
        </p:txBody>
      </p:sp>
    </p:spTree>
    <p:extLst>
      <p:ext uri="{BB962C8B-B14F-4D97-AF65-F5344CB8AC3E}">
        <p14:creationId xmlns:p14="http://schemas.microsoft.com/office/powerpoint/2010/main" val="26777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81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/>
          <p:cNvGrpSpPr>
            <a:grpSpLocks noChangeAspect="1"/>
          </p:cNvGrpSpPr>
          <p:nvPr/>
        </p:nvGrpSpPr>
        <p:grpSpPr bwMode="auto">
          <a:xfrm>
            <a:off x="2773242" y="3065222"/>
            <a:ext cx="6467332" cy="3131439"/>
            <a:chOff x="1689" y="1795"/>
            <a:chExt cx="4302" cy="208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1796"/>
              <a:ext cx="1916" cy="2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" y="2055"/>
              <a:ext cx="2016" cy="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689" y="3855"/>
              <a:ext cx="4302" cy="13"/>
            </a:xfrm>
            <a:custGeom>
              <a:avLst/>
              <a:gdLst>
                <a:gd name="T0" fmla="*/ 4295 w 4302"/>
                <a:gd name="T1" fmla="*/ 13 h 13"/>
                <a:gd name="T2" fmla="*/ 7 w 4302"/>
                <a:gd name="T3" fmla="*/ 13 h 13"/>
                <a:gd name="T4" fmla="*/ 7 w 4302"/>
                <a:gd name="T5" fmla="*/ 13 h 13"/>
                <a:gd name="T6" fmla="*/ 4 w 4302"/>
                <a:gd name="T7" fmla="*/ 12 h 13"/>
                <a:gd name="T8" fmla="*/ 2 w 4302"/>
                <a:gd name="T9" fmla="*/ 11 h 13"/>
                <a:gd name="T10" fmla="*/ 1 w 4302"/>
                <a:gd name="T11" fmla="*/ 9 h 13"/>
                <a:gd name="T12" fmla="*/ 0 w 4302"/>
                <a:gd name="T13" fmla="*/ 6 h 13"/>
                <a:gd name="T14" fmla="*/ 0 w 4302"/>
                <a:gd name="T15" fmla="*/ 6 h 13"/>
                <a:gd name="T16" fmla="*/ 1 w 4302"/>
                <a:gd name="T17" fmla="*/ 3 h 13"/>
                <a:gd name="T18" fmla="*/ 2 w 4302"/>
                <a:gd name="T19" fmla="*/ 2 h 13"/>
                <a:gd name="T20" fmla="*/ 4 w 4302"/>
                <a:gd name="T21" fmla="*/ 0 h 13"/>
                <a:gd name="T22" fmla="*/ 7 w 4302"/>
                <a:gd name="T23" fmla="*/ 0 h 13"/>
                <a:gd name="T24" fmla="*/ 4295 w 4302"/>
                <a:gd name="T25" fmla="*/ 0 h 13"/>
                <a:gd name="T26" fmla="*/ 4295 w 4302"/>
                <a:gd name="T27" fmla="*/ 0 h 13"/>
                <a:gd name="T28" fmla="*/ 4298 w 4302"/>
                <a:gd name="T29" fmla="*/ 0 h 13"/>
                <a:gd name="T30" fmla="*/ 4300 w 4302"/>
                <a:gd name="T31" fmla="*/ 2 h 13"/>
                <a:gd name="T32" fmla="*/ 4301 w 4302"/>
                <a:gd name="T33" fmla="*/ 3 h 13"/>
                <a:gd name="T34" fmla="*/ 4302 w 4302"/>
                <a:gd name="T35" fmla="*/ 6 h 13"/>
                <a:gd name="T36" fmla="*/ 4302 w 4302"/>
                <a:gd name="T37" fmla="*/ 6 h 13"/>
                <a:gd name="T38" fmla="*/ 4301 w 4302"/>
                <a:gd name="T39" fmla="*/ 9 h 13"/>
                <a:gd name="T40" fmla="*/ 4300 w 4302"/>
                <a:gd name="T41" fmla="*/ 11 h 13"/>
                <a:gd name="T42" fmla="*/ 4298 w 4302"/>
                <a:gd name="T43" fmla="*/ 12 h 13"/>
                <a:gd name="T44" fmla="*/ 4295 w 4302"/>
                <a:gd name="T45" fmla="*/ 13 h 13"/>
                <a:gd name="T46" fmla="*/ 4295 w 4302"/>
                <a:gd name="T4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02" h="13">
                  <a:moveTo>
                    <a:pt x="4295" y="13"/>
                  </a:moveTo>
                  <a:lnTo>
                    <a:pt x="7" y="13"/>
                  </a:lnTo>
                  <a:lnTo>
                    <a:pt x="7" y="13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4295" y="0"/>
                  </a:lnTo>
                  <a:lnTo>
                    <a:pt x="4295" y="0"/>
                  </a:lnTo>
                  <a:lnTo>
                    <a:pt x="4298" y="0"/>
                  </a:lnTo>
                  <a:lnTo>
                    <a:pt x="4300" y="2"/>
                  </a:lnTo>
                  <a:lnTo>
                    <a:pt x="4301" y="3"/>
                  </a:lnTo>
                  <a:lnTo>
                    <a:pt x="4302" y="6"/>
                  </a:lnTo>
                  <a:lnTo>
                    <a:pt x="4302" y="6"/>
                  </a:lnTo>
                  <a:lnTo>
                    <a:pt x="4301" y="9"/>
                  </a:lnTo>
                  <a:lnTo>
                    <a:pt x="4300" y="11"/>
                  </a:lnTo>
                  <a:lnTo>
                    <a:pt x="4298" y="12"/>
                  </a:lnTo>
                  <a:lnTo>
                    <a:pt x="4295" y="13"/>
                  </a:lnTo>
                  <a:lnTo>
                    <a:pt x="4295" y="1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784" y="1795"/>
              <a:ext cx="35" cy="9"/>
            </a:xfrm>
            <a:custGeom>
              <a:avLst/>
              <a:gdLst>
                <a:gd name="T0" fmla="*/ 4 w 35"/>
                <a:gd name="T1" fmla="*/ 9 h 9"/>
                <a:gd name="T2" fmla="*/ 4 w 35"/>
                <a:gd name="T3" fmla="*/ 9 h 9"/>
                <a:gd name="T4" fmla="*/ 3 w 35"/>
                <a:gd name="T5" fmla="*/ 9 h 9"/>
                <a:gd name="T6" fmla="*/ 1 w 35"/>
                <a:gd name="T7" fmla="*/ 8 h 9"/>
                <a:gd name="T8" fmla="*/ 0 w 35"/>
                <a:gd name="T9" fmla="*/ 7 h 9"/>
                <a:gd name="T10" fmla="*/ 0 w 35"/>
                <a:gd name="T11" fmla="*/ 4 h 9"/>
                <a:gd name="T12" fmla="*/ 0 w 35"/>
                <a:gd name="T13" fmla="*/ 4 h 9"/>
                <a:gd name="T14" fmla="*/ 0 w 35"/>
                <a:gd name="T15" fmla="*/ 3 h 9"/>
                <a:gd name="T16" fmla="*/ 1 w 35"/>
                <a:gd name="T17" fmla="*/ 1 h 9"/>
                <a:gd name="T18" fmla="*/ 2 w 35"/>
                <a:gd name="T19" fmla="*/ 0 h 9"/>
                <a:gd name="T20" fmla="*/ 4 w 35"/>
                <a:gd name="T21" fmla="*/ 0 h 9"/>
                <a:gd name="T22" fmla="*/ 4 w 35"/>
                <a:gd name="T23" fmla="*/ 0 h 9"/>
                <a:gd name="T24" fmla="*/ 31 w 35"/>
                <a:gd name="T25" fmla="*/ 0 h 9"/>
                <a:gd name="T26" fmla="*/ 31 w 35"/>
                <a:gd name="T27" fmla="*/ 0 h 9"/>
                <a:gd name="T28" fmla="*/ 31 w 35"/>
                <a:gd name="T29" fmla="*/ 0 h 9"/>
                <a:gd name="T30" fmla="*/ 31 w 35"/>
                <a:gd name="T31" fmla="*/ 0 h 9"/>
                <a:gd name="T32" fmla="*/ 33 w 35"/>
                <a:gd name="T33" fmla="*/ 0 h 9"/>
                <a:gd name="T34" fmla="*/ 34 w 35"/>
                <a:gd name="T35" fmla="*/ 1 h 9"/>
                <a:gd name="T36" fmla="*/ 35 w 35"/>
                <a:gd name="T37" fmla="*/ 2 h 9"/>
                <a:gd name="T38" fmla="*/ 35 w 35"/>
                <a:gd name="T39" fmla="*/ 4 h 9"/>
                <a:gd name="T40" fmla="*/ 35 w 35"/>
                <a:gd name="T41" fmla="*/ 4 h 9"/>
                <a:gd name="T42" fmla="*/ 35 w 35"/>
                <a:gd name="T43" fmla="*/ 6 h 9"/>
                <a:gd name="T44" fmla="*/ 34 w 35"/>
                <a:gd name="T45" fmla="*/ 7 h 9"/>
                <a:gd name="T46" fmla="*/ 33 w 35"/>
                <a:gd name="T47" fmla="*/ 8 h 9"/>
                <a:gd name="T48" fmla="*/ 31 w 35"/>
                <a:gd name="T49" fmla="*/ 9 h 9"/>
                <a:gd name="T50" fmla="*/ 31 w 35"/>
                <a:gd name="T51" fmla="*/ 9 h 9"/>
                <a:gd name="T52" fmla="*/ 4 w 35"/>
                <a:gd name="T53" fmla="*/ 9 h 9"/>
                <a:gd name="T54" fmla="*/ 4 w 35"/>
                <a:gd name="T55" fmla="*/ 9 h 9"/>
                <a:gd name="T56" fmla="*/ 4 w 35"/>
                <a:gd name="T57" fmla="*/ 9 h 9"/>
                <a:gd name="T58" fmla="*/ 4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4" y="9"/>
                  </a:moveTo>
                  <a:lnTo>
                    <a:pt x="4" y="9"/>
                  </a:lnTo>
                  <a:lnTo>
                    <a:pt x="3" y="9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6"/>
                  </a:lnTo>
                  <a:lnTo>
                    <a:pt x="34" y="7"/>
                  </a:lnTo>
                  <a:lnTo>
                    <a:pt x="33" y="8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773" y="3805"/>
              <a:ext cx="9" cy="35"/>
            </a:xfrm>
            <a:custGeom>
              <a:avLst/>
              <a:gdLst>
                <a:gd name="T0" fmla="*/ 5 w 9"/>
                <a:gd name="T1" fmla="*/ 35 h 35"/>
                <a:gd name="T2" fmla="*/ 5 w 9"/>
                <a:gd name="T3" fmla="*/ 35 h 35"/>
                <a:gd name="T4" fmla="*/ 5 w 9"/>
                <a:gd name="T5" fmla="*/ 35 h 35"/>
                <a:gd name="T6" fmla="*/ 5 w 9"/>
                <a:gd name="T7" fmla="*/ 35 h 35"/>
                <a:gd name="T8" fmla="*/ 2 w 9"/>
                <a:gd name="T9" fmla="*/ 35 h 35"/>
                <a:gd name="T10" fmla="*/ 1 w 9"/>
                <a:gd name="T11" fmla="*/ 34 h 35"/>
                <a:gd name="T12" fmla="*/ 0 w 9"/>
                <a:gd name="T13" fmla="*/ 32 h 35"/>
                <a:gd name="T14" fmla="*/ 0 w 9"/>
                <a:gd name="T15" fmla="*/ 31 h 35"/>
                <a:gd name="T16" fmla="*/ 0 w 9"/>
                <a:gd name="T17" fmla="*/ 31 h 35"/>
                <a:gd name="T18" fmla="*/ 0 w 9"/>
                <a:gd name="T19" fmla="*/ 4 h 35"/>
                <a:gd name="T20" fmla="*/ 0 w 9"/>
                <a:gd name="T21" fmla="*/ 4 h 35"/>
                <a:gd name="T22" fmla="*/ 1 w 9"/>
                <a:gd name="T23" fmla="*/ 2 h 35"/>
                <a:gd name="T24" fmla="*/ 2 w 9"/>
                <a:gd name="T25" fmla="*/ 1 h 35"/>
                <a:gd name="T26" fmla="*/ 3 w 9"/>
                <a:gd name="T27" fmla="*/ 0 h 35"/>
                <a:gd name="T28" fmla="*/ 5 w 9"/>
                <a:gd name="T29" fmla="*/ 0 h 35"/>
                <a:gd name="T30" fmla="*/ 5 w 9"/>
                <a:gd name="T31" fmla="*/ 0 h 35"/>
                <a:gd name="T32" fmla="*/ 7 w 9"/>
                <a:gd name="T33" fmla="*/ 0 h 35"/>
                <a:gd name="T34" fmla="*/ 8 w 9"/>
                <a:gd name="T35" fmla="*/ 1 h 35"/>
                <a:gd name="T36" fmla="*/ 9 w 9"/>
                <a:gd name="T37" fmla="*/ 2 h 35"/>
                <a:gd name="T38" fmla="*/ 9 w 9"/>
                <a:gd name="T39" fmla="*/ 4 h 35"/>
                <a:gd name="T40" fmla="*/ 9 w 9"/>
                <a:gd name="T41" fmla="*/ 4 h 35"/>
                <a:gd name="T42" fmla="*/ 9 w 9"/>
                <a:gd name="T43" fmla="*/ 31 h 35"/>
                <a:gd name="T44" fmla="*/ 9 w 9"/>
                <a:gd name="T45" fmla="*/ 31 h 35"/>
                <a:gd name="T46" fmla="*/ 9 w 9"/>
                <a:gd name="T47" fmla="*/ 32 h 35"/>
                <a:gd name="T48" fmla="*/ 8 w 9"/>
                <a:gd name="T49" fmla="*/ 34 h 35"/>
                <a:gd name="T50" fmla="*/ 6 w 9"/>
                <a:gd name="T51" fmla="*/ 35 h 35"/>
                <a:gd name="T52" fmla="*/ 5 w 9"/>
                <a:gd name="T53" fmla="*/ 35 h 35"/>
                <a:gd name="T54" fmla="*/ 5 w 9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2"/>
                  </a:lnTo>
                  <a:lnTo>
                    <a:pt x="8" y="34"/>
                  </a:lnTo>
                  <a:lnTo>
                    <a:pt x="6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806" y="1795"/>
              <a:ext cx="35" cy="9"/>
            </a:xfrm>
            <a:custGeom>
              <a:avLst/>
              <a:gdLst>
                <a:gd name="T0" fmla="*/ 31 w 35"/>
                <a:gd name="T1" fmla="*/ 9 h 9"/>
                <a:gd name="T2" fmla="*/ 31 w 35"/>
                <a:gd name="T3" fmla="*/ 9 h 9"/>
                <a:gd name="T4" fmla="*/ 33 w 35"/>
                <a:gd name="T5" fmla="*/ 9 h 9"/>
                <a:gd name="T6" fmla="*/ 34 w 35"/>
                <a:gd name="T7" fmla="*/ 8 h 9"/>
                <a:gd name="T8" fmla="*/ 35 w 35"/>
                <a:gd name="T9" fmla="*/ 7 h 9"/>
                <a:gd name="T10" fmla="*/ 35 w 35"/>
                <a:gd name="T11" fmla="*/ 4 h 9"/>
                <a:gd name="T12" fmla="*/ 35 w 35"/>
                <a:gd name="T13" fmla="*/ 4 h 9"/>
                <a:gd name="T14" fmla="*/ 35 w 35"/>
                <a:gd name="T15" fmla="*/ 3 h 9"/>
                <a:gd name="T16" fmla="*/ 34 w 35"/>
                <a:gd name="T17" fmla="*/ 1 h 9"/>
                <a:gd name="T18" fmla="*/ 33 w 35"/>
                <a:gd name="T19" fmla="*/ 0 h 9"/>
                <a:gd name="T20" fmla="*/ 31 w 35"/>
                <a:gd name="T21" fmla="*/ 0 h 9"/>
                <a:gd name="T22" fmla="*/ 31 w 35"/>
                <a:gd name="T23" fmla="*/ 0 h 9"/>
                <a:gd name="T24" fmla="*/ 4 w 35"/>
                <a:gd name="T25" fmla="*/ 0 h 9"/>
                <a:gd name="T26" fmla="*/ 4 w 35"/>
                <a:gd name="T27" fmla="*/ 0 h 9"/>
                <a:gd name="T28" fmla="*/ 4 w 35"/>
                <a:gd name="T29" fmla="*/ 0 h 9"/>
                <a:gd name="T30" fmla="*/ 4 w 35"/>
                <a:gd name="T31" fmla="*/ 0 h 9"/>
                <a:gd name="T32" fmla="*/ 3 w 35"/>
                <a:gd name="T33" fmla="*/ 0 h 9"/>
                <a:gd name="T34" fmla="*/ 1 w 35"/>
                <a:gd name="T35" fmla="*/ 1 h 9"/>
                <a:gd name="T36" fmla="*/ 1 w 35"/>
                <a:gd name="T37" fmla="*/ 2 h 9"/>
                <a:gd name="T38" fmla="*/ 0 w 35"/>
                <a:gd name="T39" fmla="*/ 4 h 9"/>
                <a:gd name="T40" fmla="*/ 0 w 35"/>
                <a:gd name="T41" fmla="*/ 4 h 9"/>
                <a:gd name="T42" fmla="*/ 1 w 35"/>
                <a:gd name="T43" fmla="*/ 6 h 9"/>
                <a:gd name="T44" fmla="*/ 1 w 35"/>
                <a:gd name="T45" fmla="*/ 7 h 9"/>
                <a:gd name="T46" fmla="*/ 3 w 35"/>
                <a:gd name="T47" fmla="*/ 8 h 9"/>
                <a:gd name="T48" fmla="*/ 4 w 35"/>
                <a:gd name="T49" fmla="*/ 9 h 9"/>
                <a:gd name="T50" fmla="*/ 4 w 35"/>
                <a:gd name="T51" fmla="*/ 9 h 9"/>
                <a:gd name="T52" fmla="*/ 31 w 35"/>
                <a:gd name="T53" fmla="*/ 9 h 9"/>
                <a:gd name="T54" fmla="*/ 31 w 35"/>
                <a:gd name="T55" fmla="*/ 9 h 9"/>
                <a:gd name="T56" fmla="*/ 31 w 35"/>
                <a:gd name="T57" fmla="*/ 9 h 9"/>
                <a:gd name="T58" fmla="*/ 31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31" y="9"/>
                  </a:moveTo>
                  <a:lnTo>
                    <a:pt x="31" y="9"/>
                  </a:lnTo>
                  <a:lnTo>
                    <a:pt x="33" y="9"/>
                  </a:lnTo>
                  <a:lnTo>
                    <a:pt x="34" y="8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6"/>
                  </a:lnTo>
                  <a:lnTo>
                    <a:pt x="1" y="7"/>
                  </a:lnTo>
                  <a:lnTo>
                    <a:pt x="3" y="8"/>
                  </a:lnTo>
                  <a:lnTo>
                    <a:pt x="4" y="9"/>
                  </a:lnTo>
                  <a:lnTo>
                    <a:pt x="4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843" y="3805"/>
              <a:ext cx="10" cy="35"/>
            </a:xfrm>
            <a:custGeom>
              <a:avLst/>
              <a:gdLst>
                <a:gd name="T0" fmla="*/ 5 w 10"/>
                <a:gd name="T1" fmla="*/ 35 h 35"/>
                <a:gd name="T2" fmla="*/ 5 w 10"/>
                <a:gd name="T3" fmla="*/ 35 h 35"/>
                <a:gd name="T4" fmla="*/ 5 w 10"/>
                <a:gd name="T5" fmla="*/ 35 h 35"/>
                <a:gd name="T6" fmla="*/ 5 w 10"/>
                <a:gd name="T7" fmla="*/ 35 h 35"/>
                <a:gd name="T8" fmla="*/ 6 w 10"/>
                <a:gd name="T9" fmla="*/ 35 h 35"/>
                <a:gd name="T10" fmla="*/ 7 w 10"/>
                <a:gd name="T11" fmla="*/ 34 h 35"/>
                <a:gd name="T12" fmla="*/ 9 w 10"/>
                <a:gd name="T13" fmla="*/ 32 h 35"/>
                <a:gd name="T14" fmla="*/ 10 w 10"/>
                <a:gd name="T15" fmla="*/ 31 h 35"/>
                <a:gd name="T16" fmla="*/ 10 w 10"/>
                <a:gd name="T17" fmla="*/ 31 h 35"/>
                <a:gd name="T18" fmla="*/ 9 w 10"/>
                <a:gd name="T19" fmla="*/ 4 h 35"/>
                <a:gd name="T20" fmla="*/ 9 w 10"/>
                <a:gd name="T21" fmla="*/ 4 h 35"/>
                <a:gd name="T22" fmla="*/ 9 w 10"/>
                <a:gd name="T23" fmla="*/ 2 h 35"/>
                <a:gd name="T24" fmla="*/ 7 w 10"/>
                <a:gd name="T25" fmla="*/ 1 h 35"/>
                <a:gd name="T26" fmla="*/ 6 w 10"/>
                <a:gd name="T27" fmla="*/ 0 h 35"/>
                <a:gd name="T28" fmla="*/ 4 w 10"/>
                <a:gd name="T29" fmla="*/ 0 h 35"/>
                <a:gd name="T30" fmla="*/ 4 w 10"/>
                <a:gd name="T31" fmla="*/ 0 h 35"/>
                <a:gd name="T32" fmla="*/ 2 w 10"/>
                <a:gd name="T33" fmla="*/ 0 h 35"/>
                <a:gd name="T34" fmla="*/ 1 w 10"/>
                <a:gd name="T35" fmla="*/ 1 h 35"/>
                <a:gd name="T36" fmla="*/ 0 w 10"/>
                <a:gd name="T37" fmla="*/ 2 h 35"/>
                <a:gd name="T38" fmla="*/ 0 w 10"/>
                <a:gd name="T39" fmla="*/ 4 h 35"/>
                <a:gd name="T40" fmla="*/ 0 w 10"/>
                <a:gd name="T41" fmla="*/ 4 h 35"/>
                <a:gd name="T42" fmla="*/ 1 w 10"/>
                <a:gd name="T43" fmla="*/ 31 h 35"/>
                <a:gd name="T44" fmla="*/ 1 w 10"/>
                <a:gd name="T45" fmla="*/ 31 h 35"/>
                <a:gd name="T46" fmla="*/ 1 w 10"/>
                <a:gd name="T47" fmla="*/ 32 h 35"/>
                <a:gd name="T48" fmla="*/ 2 w 10"/>
                <a:gd name="T49" fmla="*/ 34 h 35"/>
                <a:gd name="T50" fmla="*/ 3 w 10"/>
                <a:gd name="T51" fmla="*/ 35 h 35"/>
                <a:gd name="T52" fmla="*/ 5 w 10"/>
                <a:gd name="T53" fmla="*/ 35 h 35"/>
                <a:gd name="T54" fmla="*/ 5 w 10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6" y="35"/>
                  </a:lnTo>
                  <a:lnTo>
                    <a:pt x="7" y="34"/>
                  </a:lnTo>
                  <a:lnTo>
                    <a:pt x="9" y="32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2" y="34"/>
                  </a:lnTo>
                  <a:lnTo>
                    <a:pt x="3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504504434"/>
              </p:ext>
            </p:extLst>
          </p:nvPr>
        </p:nvGraphicFramePr>
        <p:xfrm>
          <a:off x="515134" y="1900720"/>
          <a:ext cx="10834406" cy="85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9" name="Chart 158"/>
          <p:cNvGraphicFramePr/>
          <p:nvPr/>
        </p:nvGraphicFramePr>
        <p:xfrm>
          <a:off x="4689183" y="-141975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1" name="Chart 170"/>
          <p:cNvGraphicFramePr/>
          <p:nvPr>
            <p:extLst>
              <p:ext uri="{D42A27DB-BD31-4B8C-83A1-F6EECF244321}">
                <p14:modId xmlns:p14="http://schemas.microsoft.com/office/powerpoint/2010/main" val="1947692873"/>
              </p:ext>
            </p:extLst>
          </p:nvPr>
        </p:nvGraphicFramePr>
        <p:xfrm>
          <a:off x="4687754" y="1016032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4" name="Occasion 11"/>
          <p:cNvSpPr/>
          <p:nvPr/>
        </p:nvSpPr>
        <p:spPr>
          <a:xfrm>
            <a:off x="8881404" y="3759551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05" name="Occasion 10"/>
          <p:cNvSpPr/>
          <p:nvPr/>
        </p:nvSpPr>
        <p:spPr>
          <a:xfrm>
            <a:off x="8064894" y="2912871"/>
            <a:ext cx="463212" cy="4606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19%</a:t>
            </a:r>
          </a:p>
        </p:txBody>
      </p:sp>
      <p:sp>
        <p:nvSpPr>
          <p:cNvPr id="208" name="Occasion 2"/>
          <p:cNvSpPr/>
          <p:nvPr/>
        </p:nvSpPr>
        <p:spPr>
          <a:xfrm>
            <a:off x="1971722" y="502432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10" name="Occasion 1"/>
          <p:cNvSpPr/>
          <p:nvPr/>
        </p:nvSpPr>
        <p:spPr>
          <a:xfrm>
            <a:off x="1882936" y="5724216"/>
            <a:ext cx="463212" cy="517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12" name="Occasion 12"/>
          <p:cNvSpPr/>
          <p:nvPr/>
        </p:nvSpPr>
        <p:spPr>
          <a:xfrm>
            <a:off x="9132594" y="4101088"/>
            <a:ext cx="466449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4%</a:t>
            </a:r>
          </a:p>
        </p:txBody>
      </p:sp>
      <p:sp>
        <p:nvSpPr>
          <p:cNvPr id="215" name="Occasion 13"/>
          <p:cNvSpPr/>
          <p:nvPr/>
        </p:nvSpPr>
        <p:spPr>
          <a:xfrm>
            <a:off x="9292997" y="459573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22" name="Occasion 9"/>
          <p:cNvSpPr/>
          <p:nvPr/>
        </p:nvSpPr>
        <p:spPr>
          <a:xfrm>
            <a:off x="6781971" y="223879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74" name="Occasion 4"/>
          <p:cNvSpPr/>
          <p:nvPr/>
        </p:nvSpPr>
        <p:spPr>
          <a:xfrm>
            <a:off x="2781821" y="347851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2%</a:t>
            </a:r>
          </a:p>
        </p:txBody>
      </p:sp>
      <p:sp>
        <p:nvSpPr>
          <p:cNvPr id="287" name="Occasion 3"/>
          <p:cNvSpPr/>
          <p:nvPr/>
        </p:nvSpPr>
        <p:spPr>
          <a:xfrm>
            <a:off x="2421573" y="4050850"/>
            <a:ext cx="374996" cy="467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88" name="Occasion 6"/>
          <p:cNvSpPr/>
          <p:nvPr/>
        </p:nvSpPr>
        <p:spPr>
          <a:xfrm>
            <a:off x="4139601" y="242823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15%</a:t>
            </a:r>
          </a:p>
        </p:txBody>
      </p:sp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3619923" y="6565656"/>
            <a:ext cx="6309212" cy="295042"/>
          </a:xfrm>
        </p:spPr>
        <p:txBody>
          <a:bodyPr>
            <a:normAutofit fontScale="90000"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Unweighted [weighted] Base: Eating Occasions among Age 4-70                             .See notes section for more information.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When viewed as a total population, children age 4-12 and adults/teens age 13-70 have been weighted to match population proportions.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5198570" y="6310722"/>
            <a:ext cx="718334" cy="22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HOME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915205" y="6308882"/>
            <a:ext cx="718334" cy="2214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AWAY</a:t>
            </a:r>
          </a:p>
        </p:txBody>
      </p:sp>
      <p:sp>
        <p:nvSpPr>
          <p:cNvPr id="162" name="Title 64"/>
          <p:cNvSpPr txBox="1">
            <a:spLocks/>
          </p:cNvSpPr>
          <p:nvPr/>
        </p:nvSpPr>
        <p:spPr>
          <a:xfrm>
            <a:off x="281482" y="161643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TOTAL POPULATION OF ADULTS, TEENS AND KIDS</a:t>
            </a:r>
          </a:p>
        </p:txBody>
      </p:sp>
      <p:grpSp>
        <p:nvGrpSpPr>
          <p:cNvPr id="37" name="Group 1">
            <a:extLst>
              <a:ext uri="{FF2B5EF4-FFF2-40B4-BE49-F238E27FC236}">
                <a16:creationId xmlns:a16="http://schemas.microsoft.com/office/drawing/2014/main" id="{738BE203-A325-48A1-8E8D-55454516ECA2}"/>
              </a:ext>
            </a:extLst>
          </p:cNvPr>
          <p:cNvGrpSpPr/>
          <p:nvPr/>
        </p:nvGrpSpPr>
        <p:grpSpPr>
          <a:xfrm>
            <a:off x="267061" y="5510944"/>
            <a:ext cx="1310151" cy="821746"/>
            <a:chOff x="267061" y="5390624"/>
            <a:chExt cx="1310151" cy="821746"/>
          </a:xfrm>
        </p:grpSpPr>
        <p:graphicFrame>
          <p:nvGraphicFramePr>
            <p:cNvPr id="123" name="Chart 1"/>
            <p:cNvGraphicFramePr/>
            <p:nvPr/>
          </p:nvGraphicFramePr>
          <p:xfrm>
            <a:off x="584391" y="5677393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33" name="Title 1"/>
            <p:cNvSpPr txBox="1"/>
            <p:nvPr/>
          </p:nvSpPr>
          <p:spPr>
            <a:xfrm>
              <a:off x="267061" y="5390624"/>
              <a:ext cx="1310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EARLY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MORNING BITE</a:t>
              </a:r>
            </a:p>
          </p:txBody>
        </p:sp>
        <p:sp>
          <p:nvSpPr>
            <p:cNvPr id="6" name="Value 1"/>
            <p:cNvSpPr txBox="1"/>
            <p:nvPr/>
          </p:nvSpPr>
          <p:spPr>
            <a:xfrm>
              <a:off x="289078" y="580172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75A9CF03-BB9F-4F06-813F-422374BD5662}"/>
              </a:ext>
            </a:extLst>
          </p:cNvPr>
          <p:cNvGrpSpPr/>
          <p:nvPr/>
        </p:nvGrpSpPr>
        <p:grpSpPr>
          <a:xfrm>
            <a:off x="362786" y="4523044"/>
            <a:ext cx="1661936" cy="847707"/>
            <a:chOff x="362786" y="4402724"/>
            <a:chExt cx="1661936" cy="847707"/>
          </a:xfrm>
        </p:grpSpPr>
        <p:sp>
          <p:nvSpPr>
            <p:cNvPr id="134" name="Title 2"/>
            <p:cNvSpPr txBox="1"/>
            <p:nvPr/>
          </p:nvSpPr>
          <p:spPr>
            <a:xfrm>
              <a:off x="362786" y="4402724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 ONE</a:t>
              </a:r>
            </a:p>
          </p:txBody>
        </p:sp>
        <p:graphicFrame>
          <p:nvGraphicFramePr>
            <p:cNvPr id="140" name="Chart 2"/>
            <p:cNvGraphicFramePr/>
            <p:nvPr/>
          </p:nvGraphicFramePr>
          <p:xfrm>
            <a:off x="664946" y="4695722"/>
            <a:ext cx="959242" cy="5547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5" name="Value 2"/>
            <p:cNvSpPr txBox="1"/>
            <p:nvPr/>
          </p:nvSpPr>
          <p:spPr>
            <a:xfrm>
              <a:off x="381184" y="482412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39" name="Group 3">
            <a:extLst>
              <a:ext uri="{FF2B5EF4-FFF2-40B4-BE49-F238E27FC236}">
                <a16:creationId xmlns:a16="http://schemas.microsoft.com/office/drawing/2014/main" id="{709A0207-EF01-49EB-B679-C4CA3AA4DDC9}"/>
              </a:ext>
            </a:extLst>
          </p:cNvPr>
          <p:cNvGrpSpPr/>
          <p:nvPr/>
        </p:nvGrpSpPr>
        <p:grpSpPr>
          <a:xfrm>
            <a:off x="781788" y="3580313"/>
            <a:ext cx="1661936" cy="798818"/>
            <a:chOff x="781788" y="3459993"/>
            <a:chExt cx="1661936" cy="798818"/>
          </a:xfrm>
        </p:grpSpPr>
        <p:graphicFrame>
          <p:nvGraphicFramePr>
            <p:cNvPr id="147" name="Chart 3"/>
            <p:cNvGraphicFramePr/>
            <p:nvPr/>
          </p:nvGraphicFramePr>
          <p:xfrm>
            <a:off x="1122720" y="37238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34" name="Title 3"/>
            <p:cNvSpPr txBox="1"/>
            <p:nvPr/>
          </p:nvSpPr>
          <p:spPr>
            <a:xfrm>
              <a:off x="781788" y="345999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FAMILY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</a:p>
          </p:txBody>
        </p:sp>
        <p:sp>
          <p:nvSpPr>
            <p:cNvPr id="116" name="Value 3"/>
            <p:cNvSpPr txBox="1"/>
            <p:nvPr/>
          </p:nvSpPr>
          <p:spPr>
            <a:xfrm>
              <a:off x="785503" y="385450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87%</a:t>
              </a: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F7C78CD6-8EE8-4A94-877C-EE72E1964FA3}"/>
              </a:ext>
            </a:extLst>
          </p:cNvPr>
          <p:cNvGrpSpPr/>
          <p:nvPr/>
        </p:nvGrpSpPr>
        <p:grpSpPr>
          <a:xfrm>
            <a:off x="2175807" y="1983803"/>
            <a:ext cx="1661936" cy="818004"/>
            <a:chOff x="2175807" y="1863483"/>
            <a:chExt cx="1661936" cy="818004"/>
          </a:xfrm>
        </p:grpSpPr>
        <p:sp>
          <p:nvSpPr>
            <p:cNvPr id="154" name="Title 5"/>
            <p:cNvSpPr txBox="1"/>
            <p:nvPr/>
          </p:nvSpPr>
          <p:spPr>
            <a:xfrm>
              <a:off x="2175807" y="186348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MID MORNING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SNACK</a:t>
              </a:r>
            </a:p>
          </p:txBody>
        </p:sp>
        <p:graphicFrame>
          <p:nvGraphicFramePr>
            <p:cNvPr id="157" name="Chart 5"/>
            <p:cNvGraphicFramePr/>
            <p:nvPr/>
          </p:nvGraphicFramePr>
          <p:xfrm>
            <a:off x="2530974" y="2146510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18" name="Value 5"/>
            <p:cNvSpPr txBox="1"/>
            <p:nvPr/>
          </p:nvSpPr>
          <p:spPr>
            <a:xfrm>
              <a:off x="2192211" y="2271560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52%</a:t>
              </a:r>
            </a:p>
          </p:txBody>
        </p:sp>
      </p:grpSp>
      <p:sp>
        <p:nvSpPr>
          <p:cNvPr id="119" name="Occasion 5"/>
          <p:cNvSpPr/>
          <p:nvPr/>
        </p:nvSpPr>
        <p:spPr>
          <a:xfrm>
            <a:off x="3075891" y="315939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8152" y="2941679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82447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71594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Group 6">
            <a:extLst>
              <a:ext uri="{FF2B5EF4-FFF2-40B4-BE49-F238E27FC236}">
                <a16:creationId xmlns:a16="http://schemas.microsoft.com/office/drawing/2014/main" id="{EDFE3FFD-383E-4861-8A35-C9F06D0B36F1}"/>
              </a:ext>
            </a:extLst>
          </p:cNvPr>
          <p:cNvGrpSpPr/>
          <p:nvPr/>
        </p:nvGrpSpPr>
        <p:grpSpPr>
          <a:xfrm>
            <a:off x="3457328" y="1551872"/>
            <a:ext cx="1661936" cy="623456"/>
            <a:chOff x="3457328" y="1431552"/>
            <a:chExt cx="1661936" cy="623456"/>
          </a:xfrm>
        </p:grpSpPr>
        <p:sp>
          <p:nvSpPr>
            <p:cNvPr id="160" name="Title 6"/>
            <p:cNvSpPr txBox="1"/>
            <p:nvPr/>
          </p:nvSpPr>
          <p:spPr>
            <a:xfrm>
              <a:off x="3457328" y="1431552"/>
              <a:ext cx="16619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D10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</a:p>
          </p:txBody>
        </p:sp>
        <p:graphicFrame>
          <p:nvGraphicFramePr>
            <p:cNvPr id="168" name="Chart 6"/>
            <p:cNvGraphicFramePr/>
            <p:nvPr/>
          </p:nvGraphicFramePr>
          <p:xfrm>
            <a:off x="3808675" y="1520031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5" name="Value 6"/>
            <p:cNvSpPr txBox="1"/>
            <p:nvPr/>
          </p:nvSpPr>
          <p:spPr>
            <a:xfrm>
              <a:off x="3468952" y="1643392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53%</a:t>
              </a:r>
            </a:p>
          </p:txBody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6B83AD19-2D15-433E-BD75-C70D505FE65A}"/>
              </a:ext>
            </a:extLst>
          </p:cNvPr>
          <p:cNvGrpSpPr/>
          <p:nvPr/>
        </p:nvGrpSpPr>
        <p:grpSpPr>
          <a:xfrm>
            <a:off x="4828869" y="1183799"/>
            <a:ext cx="1661936" cy="826532"/>
            <a:chOff x="4828869" y="1063479"/>
            <a:chExt cx="1661936" cy="826532"/>
          </a:xfrm>
        </p:grpSpPr>
        <p:sp>
          <p:nvSpPr>
            <p:cNvPr id="172" name="Title 7"/>
            <p:cNvSpPr txBox="1"/>
            <p:nvPr/>
          </p:nvSpPr>
          <p:spPr>
            <a:xfrm>
              <a:off x="4828869" y="1063479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175" name="Chart 7"/>
            <p:cNvGraphicFramePr/>
            <p:nvPr/>
          </p:nvGraphicFramePr>
          <p:xfrm>
            <a:off x="5157351" y="13550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126" name="Value 7"/>
            <p:cNvSpPr txBox="1"/>
            <p:nvPr/>
          </p:nvSpPr>
          <p:spPr>
            <a:xfrm>
              <a:off x="4836804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59%</a:t>
              </a:r>
            </a:p>
          </p:txBody>
        </p:sp>
      </p:grpSp>
      <p:grpSp>
        <p:nvGrpSpPr>
          <p:cNvPr id="45" name="Group 8">
            <a:extLst>
              <a:ext uri="{FF2B5EF4-FFF2-40B4-BE49-F238E27FC236}">
                <a16:creationId xmlns:a16="http://schemas.microsoft.com/office/drawing/2014/main" id="{C08DFF51-D671-48B8-8762-76A3F14C5312}"/>
              </a:ext>
            </a:extLst>
          </p:cNvPr>
          <p:cNvGrpSpPr/>
          <p:nvPr/>
        </p:nvGrpSpPr>
        <p:grpSpPr>
          <a:xfrm>
            <a:off x="6497409" y="1395294"/>
            <a:ext cx="1978172" cy="620033"/>
            <a:chOff x="6497409" y="1274974"/>
            <a:chExt cx="1978172" cy="620033"/>
          </a:xfrm>
        </p:grpSpPr>
        <p:sp>
          <p:nvSpPr>
            <p:cNvPr id="206" name="Title 8"/>
            <p:cNvSpPr txBox="1"/>
            <p:nvPr/>
          </p:nvSpPr>
          <p:spPr>
            <a:xfrm>
              <a:off x="6497409" y="1274974"/>
              <a:ext cx="197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D8DD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AFTERNOON SNACK</a:t>
              </a:r>
            </a:p>
          </p:txBody>
        </p:sp>
        <p:graphicFrame>
          <p:nvGraphicFramePr>
            <p:cNvPr id="209" name="Chart 8"/>
            <p:cNvGraphicFramePr/>
            <p:nvPr/>
          </p:nvGraphicFramePr>
          <p:xfrm>
            <a:off x="6838467" y="1364974"/>
            <a:ext cx="959242" cy="5300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27" name="Value 8"/>
            <p:cNvSpPr txBox="1"/>
            <p:nvPr/>
          </p:nvSpPr>
          <p:spPr>
            <a:xfrm>
              <a:off x="6521358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2730EA46-248B-4D4D-A621-57F8B6477689}"/>
              </a:ext>
            </a:extLst>
          </p:cNvPr>
          <p:cNvGrpSpPr/>
          <p:nvPr/>
        </p:nvGrpSpPr>
        <p:grpSpPr>
          <a:xfrm>
            <a:off x="7873883" y="1793121"/>
            <a:ext cx="1443948" cy="817673"/>
            <a:chOff x="7873883" y="1672801"/>
            <a:chExt cx="1443948" cy="817673"/>
          </a:xfrm>
        </p:grpSpPr>
        <p:graphicFrame>
          <p:nvGraphicFramePr>
            <p:cNvPr id="180" name="Chart 9"/>
            <p:cNvGraphicFramePr/>
            <p:nvPr/>
          </p:nvGraphicFramePr>
          <p:xfrm>
            <a:off x="8203243" y="1955497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297" name="Title 9"/>
            <p:cNvSpPr txBox="1"/>
            <p:nvPr/>
          </p:nvSpPr>
          <p:spPr>
            <a:xfrm>
              <a:off x="7873883" y="1672801"/>
              <a:ext cx="1443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 WORK/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SCHOOL BITE</a:t>
              </a:r>
            </a:p>
          </p:txBody>
        </p:sp>
        <p:sp>
          <p:nvSpPr>
            <p:cNvPr id="128" name="Value 9"/>
            <p:cNvSpPr txBox="1"/>
            <p:nvPr/>
          </p:nvSpPr>
          <p:spPr>
            <a:xfrm>
              <a:off x="7894269" y="208247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4E7C042A-6600-459D-A0AD-C27929DE9C01}"/>
              </a:ext>
            </a:extLst>
          </p:cNvPr>
          <p:cNvGrpSpPr/>
          <p:nvPr/>
        </p:nvGrpSpPr>
        <p:grpSpPr>
          <a:xfrm>
            <a:off x="9594766" y="3215487"/>
            <a:ext cx="2015134" cy="801374"/>
            <a:chOff x="9594766" y="3095167"/>
            <a:chExt cx="2015134" cy="801374"/>
          </a:xfrm>
        </p:grpSpPr>
        <p:sp>
          <p:nvSpPr>
            <p:cNvPr id="203" name="Title 11"/>
            <p:cNvSpPr txBox="1"/>
            <p:nvPr/>
          </p:nvSpPr>
          <p:spPr>
            <a:xfrm>
              <a:off x="9594766" y="3095167"/>
              <a:ext cx="201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240" name="Chart 11"/>
            <p:cNvGraphicFramePr/>
            <p:nvPr/>
          </p:nvGraphicFramePr>
          <p:xfrm>
            <a:off x="9929135" y="336156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30" name="Value 11"/>
            <p:cNvSpPr txBox="1"/>
            <p:nvPr/>
          </p:nvSpPr>
          <p:spPr>
            <a:xfrm>
              <a:off x="9600012" y="3470913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745A8DF8-C572-4F88-9B2A-4B758196F670}"/>
              </a:ext>
            </a:extLst>
          </p:cNvPr>
          <p:cNvGrpSpPr/>
          <p:nvPr/>
        </p:nvGrpSpPr>
        <p:grpSpPr>
          <a:xfrm>
            <a:off x="10025543" y="4040655"/>
            <a:ext cx="1270444" cy="639196"/>
            <a:chOff x="10025543" y="3920335"/>
            <a:chExt cx="1270444" cy="639196"/>
          </a:xfrm>
        </p:grpSpPr>
        <p:sp>
          <p:nvSpPr>
            <p:cNvPr id="213" name="Title 12"/>
            <p:cNvSpPr txBox="1"/>
            <p:nvPr/>
          </p:nvSpPr>
          <p:spPr>
            <a:xfrm>
              <a:off x="10025543" y="3920335"/>
              <a:ext cx="1169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ME</a:t>
              </a:r>
            </a:p>
          </p:txBody>
        </p:sp>
        <p:graphicFrame>
          <p:nvGraphicFramePr>
            <p:cNvPr id="216" name="Chart 12"/>
            <p:cNvGraphicFramePr/>
            <p:nvPr/>
          </p:nvGraphicFramePr>
          <p:xfrm>
            <a:off x="10336745" y="402455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131" name="Value 12"/>
            <p:cNvSpPr txBox="1"/>
            <p:nvPr/>
          </p:nvSpPr>
          <p:spPr>
            <a:xfrm>
              <a:off x="10039216" y="414832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48" name="Group 13">
            <a:extLst>
              <a:ext uri="{FF2B5EF4-FFF2-40B4-BE49-F238E27FC236}">
                <a16:creationId xmlns:a16="http://schemas.microsoft.com/office/drawing/2014/main" id="{3616E778-6536-4D93-B461-84B148795C41}"/>
              </a:ext>
            </a:extLst>
          </p:cNvPr>
          <p:cNvGrpSpPr/>
          <p:nvPr/>
        </p:nvGrpSpPr>
        <p:grpSpPr>
          <a:xfrm>
            <a:off x="10157867" y="4727825"/>
            <a:ext cx="1409563" cy="647917"/>
            <a:chOff x="10157867" y="4607505"/>
            <a:chExt cx="1409563" cy="647917"/>
          </a:xfrm>
        </p:grpSpPr>
        <p:sp>
          <p:nvSpPr>
            <p:cNvPr id="218" name="Title 13"/>
            <p:cNvSpPr txBox="1"/>
            <p:nvPr/>
          </p:nvSpPr>
          <p:spPr>
            <a:xfrm>
              <a:off x="10157867" y="4607505"/>
              <a:ext cx="1409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WE</a:t>
              </a:r>
            </a:p>
          </p:txBody>
        </p:sp>
        <p:graphicFrame>
          <p:nvGraphicFramePr>
            <p:cNvPr id="221" name="Chart 13"/>
            <p:cNvGraphicFramePr/>
            <p:nvPr/>
          </p:nvGraphicFramePr>
          <p:xfrm>
            <a:off x="10477428" y="4710717"/>
            <a:ext cx="959242" cy="544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32" name="Value 13"/>
            <p:cNvSpPr txBox="1"/>
            <p:nvPr/>
          </p:nvSpPr>
          <p:spPr>
            <a:xfrm>
              <a:off x="10175781" y="483923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82%</a:t>
              </a:r>
            </a:p>
          </p:txBody>
        </p:sp>
      </p:grpSp>
      <p:sp>
        <p:nvSpPr>
          <p:cNvPr id="133" name="Occasion 14"/>
          <p:cNvSpPr/>
          <p:nvPr/>
        </p:nvSpPr>
        <p:spPr>
          <a:xfrm>
            <a:off x="9510429" y="5364846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4BD1AB79-9F34-4C9B-9C3D-2EFA1815C9EA}"/>
              </a:ext>
            </a:extLst>
          </p:cNvPr>
          <p:cNvGrpSpPr/>
          <p:nvPr/>
        </p:nvGrpSpPr>
        <p:grpSpPr>
          <a:xfrm>
            <a:off x="10312534" y="5469071"/>
            <a:ext cx="1695706" cy="812021"/>
            <a:chOff x="10312534" y="5348751"/>
            <a:chExt cx="1695706" cy="812021"/>
          </a:xfrm>
        </p:grpSpPr>
        <p:graphicFrame>
          <p:nvGraphicFramePr>
            <p:cNvPr id="226" name="Chart 14"/>
            <p:cNvGraphicFramePr/>
            <p:nvPr/>
          </p:nvGraphicFramePr>
          <p:xfrm>
            <a:off x="10650658" y="5625795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201" name="Title 14"/>
            <p:cNvSpPr txBox="1"/>
            <p:nvPr/>
          </p:nvSpPr>
          <p:spPr>
            <a:xfrm>
              <a:off x="10312534" y="5348751"/>
              <a:ext cx="1695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BEDTIME/ LATE NIGHT SNACK</a:t>
              </a:r>
            </a:p>
          </p:txBody>
        </p:sp>
        <p:sp>
          <p:nvSpPr>
            <p:cNvPr id="135" name="Value 14"/>
            <p:cNvSpPr txBox="1"/>
            <p:nvPr/>
          </p:nvSpPr>
          <p:spPr>
            <a:xfrm>
              <a:off x="10338420" y="5757589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93%</a:t>
              </a:r>
            </a:p>
          </p:txBody>
        </p:sp>
      </p:grpSp>
      <p:sp>
        <p:nvSpPr>
          <p:cNvPr id="136" name="Occasion 7"/>
          <p:cNvSpPr/>
          <p:nvPr/>
        </p:nvSpPr>
        <p:spPr>
          <a:xfrm>
            <a:off x="5198570" y="215714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37" name="Occasion 8"/>
          <p:cNvSpPr/>
          <p:nvPr/>
        </p:nvSpPr>
        <p:spPr>
          <a:xfrm>
            <a:off x="5985508" y="212058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46" name="Group 10">
            <a:extLst>
              <a:ext uri="{FF2B5EF4-FFF2-40B4-BE49-F238E27FC236}">
                <a16:creationId xmlns:a16="http://schemas.microsoft.com/office/drawing/2014/main" id="{70C48335-886B-41B3-A453-7CB7F4BFFD7D}"/>
              </a:ext>
            </a:extLst>
          </p:cNvPr>
          <p:cNvGrpSpPr/>
          <p:nvPr/>
        </p:nvGrpSpPr>
        <p:grpSpPr>
          <a:xfrm>
            <a:off x="8853461" y="2530674"/>
            <a:ext cx="1304725" cy="660069"/>
            <a:chOff x="8853461" y="2410354"/>
            <a:chExt cx="1304725" cy="660069"/>
          </a:xfrm>
        </p:grpSpPr>
        <p:sp>
          <p:nvSpPr>
            <p:cNvPr id="94" name="Title 10">
              <a:extLst>
                <a:ext uri="{FF2B5EF4-FFF2-40B4-BE49-F238E27FC236}">
                  <a16:creationId xmlns:a16="http://schemas.microsoft.com/office/drawing/2014/main" id="{89B2A1A8-5E1B-44A8-87FB-F621930F915D}"/>
                </a:ext>
              </a:extLst>
            </p:cNvPr>
            <p:cNvSpPr txBox="1"/>
            <p:nvPr/>
          </p:nvSpPr>
          <p:spPr>
            <a:xfrm>
              <a:off x="8853461" y="2410354"/>
              <a:ext cx="1100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8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</a:p>
          </p:txBody>
        </p:sp>
        <p:graphicFrame>
          <p:nvGraphicFramePr>
            <p:cNvPr id="95" name="Chart 10">
              <a:extLst>
                <a:ext uri="{FF2B5EF4-FFF2-40B4-BE49-F238E27FC236}">
                  <a16:creationId xmlns:a16="http://schemas.microsoft.com/office/drawing/2014/main" id="{FF20B8C2-0337-4EF8-B0F4-6D4D5D46751E}"/>
                </a:ext>
              </a:extLst>
            </p:cNvPr>
            <p:cNvGraphicFramePr/>
            <p:nvPr/>
          </p:nvGraphicFramePr>
          <p:xfrm>
            <a:off x="9198944" y="2535446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96" name="Value 10">
              <a:extLst>
                <a:ext uri="{FF2B5EF4-FFF2-40B4-BE49-F238E27FC236}">
                  <a16:creationId xmlns:a16="http://schemas.microsoft.com/office/drawing/2014/main" id="{6A5C1B3A-6C68-4A90-BF4F-1867817CCCD8}"/>
                </a:ext>
              </a:extLst>
            </p:cNvPr>
            <p:cNvSpPr txBox="1"/>
            <p:nvPr/>
          </p:nvSpPr>
          <p:spPr>
            <a:xfrm>
              <a:off x="8861481" y="265787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85%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2C8A67-1B9D-4B65-B69A-4F93E6903778}"/>
              </a:ext>
            </a:extLst>
          </p:cNvPr>
          <p:cNvSpPr txBox="1"/>
          <p:nvPr/>
        </p:nvSpPr>
        <p:spPr>
          <a:xfrm>
            <a:off x="6563199" y="6541453"/>
            <a:ext cx="9941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n=36905 [37183]</a:t>
            </a:r>
            <a:endParaRPr lang="en-IN" sz="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D8AC0E1-F073-4AD6-8350-F7A54D4C13E6}"/>
              </a:ext>
            </a:extLst>
          </p:cNvPr>
          <p:cNvGrpSpPr/>
          <p:nvPr/>
        </p:nvGrpSpPr>
        <p:grpSpPr>
          <a:xfrm>
            <a:off x="1273113" y="2794962"/>
            <a:ext cx="1674815" cy="834077"/>
            <a:chOff x="1273113" y="2674642"/>
            <a:chExt cx="1674815" cy="834077"/>
          </a:xfrm>
        </p:grpSpPr>
        <p:sp>
          <p:nvSpPr>
            <p:cNvPr id="273" name="Title 4"/>
            <p:cNvSpPr txBox="1"/>
            <p:nvPr/>
          </p:nvSpPr>
          <p:spPr>
            <a:xfrm>
              <a:off x="1285992" y="2674642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 AT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WORK/SCHOOL</a:t>
              </a:r>
            </a:p>
          </p:txBody>
        </p:sp>
        <p:sp>
          <p:nvSpPr>
            <p:cNvPr id="117" name="Value 4"/>
            <p:cNvSpPr txBox="1"/>
            <p:nvPr/>
          </p:nvSpPr>
          <p:spPr>
            <a:xfrm>
              <a:off x="1273113" y="3104850"/>
              <a:ext cx="4968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595959"/>
                  </a:solidFill>
                  <a:latin typeface="Arial"/>
                </a:rPr>
                <a:t>52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%</a:t>
              </a:r>
            </a:p>
          </p:txBody>
        </p:sp>
        <p:graphicFrame>
          <p:nvGraphicFramePr>
            <p:cNvPr id="93" name="Chart 4">
              <a:extLst>
                <a:ext uri="{FF2B5EF4-FFF2-40B4-BE49-F238E27FC236}">
                  <a16:creationId xmlns:a16="http://schemas.microsoft.com/office/drawing/2014/main" id="{DFF7D7F6-D69D-4767-ABF7-10201522A1AB}"/>
                </a:ext>
              </a:extLst>
            </p:cNvPr>
            <p:cNvGraphicFramePr/>
            <p:nvPr/>
          </p:nvGraphicFramePr>
          <p:xfrm>
            <a:off x="1694881" y="2973742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</p:grpSp>
      <p:sp>
        <p:nvSpPr>
          <p:cNvPr id="97" name="Filter">
            <a:extLst>
              <a:ext uri="{FF2B5EF4-FFF2-40B4-BE49-F238E27FC236}">
                <a16:creationId xmlns:a16="http://schemas.microsoft.com/office/drawing/2014/main" id="{6860352E-625B-4519-B548-86C729D4205A}"/>
              </a:ext>
            </a:extLst>
          </p:cNvPr>
          <p:cNvSpPr txBox="1"/>
          <p:nvPr/>
        </p:nvSpPr>
        <p:spPr>
          <a:xfrm>
            <a:off x="289078" y="785297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47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itle 64">
            <a:extLst>
              <a:ext uri="{FF2B5EF4-FFF2-40B4-BE49-F238E27FC236}">
                <a16:creationId xmlns:a16="http://schemas.microsoft.com/office/drawing/2014/main" id="{1BEBD542-CBFF-5B44-9C6A-C4CC5533BCDB}"/>
              </a:ext>
            </a:extLst>
          </p:cNvPr>
          <p:cNvSpPr txBox="1">
            <a:spLocks/>
          </p:cNvSpPr>
          <p:nvPr/>
        </p:nvSpPr>
        <p:spPr>
          <a:xfrm>
            <a:off x="281482" y="105371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BY AGE GROUPS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ECC0D5-09BB-844F-8F66-BB44F3AAAA3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89592" y="3628610"/>
            <a:ext cx="5436000" cy="7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D29C72-D1CA-9F4F-80DF-179E3800543C}"/>
              </a:ext>
            </a:extLst>
          </p:cNvPr>
          <p:cNvGrpSpPr/>
          <p:nvPr/>
        </p:nvGrpSpPr>
        <p:grpSpPr>
          <a:xfrm>
            <a:off x="129726" y="1373658"/>
            <a:ext cx="5060981" cy="5172529"/>
            <a:chOff x="129726" y="1179411"/>
            <a:chExt cx="5060981" cy="517252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D455EF7-0B84-3B4C-A2C3-36ED2DB9000D}"/>
                </a:ext>
              </a:extLst>
            </p:cNvPr>
            <p:cNvGrpSpPr/>
            <p:nvPr/>
          </p:nvGrpSpPr>
          <p:grpSpPr>
            <a:xfrm>
              <a:off x="129726" y="1179411"/>
              <a:ext cx="5060981" cy="5172529"/>
              <a:chOff x="129726" y="1028575"/>
              <a:chExt cx="5060981" cy="5172529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A8C9700F-485C-1047-B971-BEC0F2FAF3A8}"/>
                  </a:ext>
                </a:extLst>
              </p:cNvPr>
              <p:cNvGraphicFramePr/>
              <p:nvPr/>
            </p:nvGraphicFramePr>
            <p:xfrm>
              <a:off x="211597" y="1028575"/>
              <a:ext cx="4898226" cy="517252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D063ED-FD59-0345-8B2D-2635C76A3FE1}"/>
                  </a:ext>
                </a:extLst>
              </p:cNvPr>
              <p:cNvSpPr txBox="1"/>
              <p:nvPr/>
            </p:nvSpPr>
            <p:spPr>
              <a:xfrm>
                <a:off x="129726" y="1560256"/>
                <a:ext cx="32079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TOTAL POPULATION OF ADULTS, TEENS AND KIDS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871306-D230-D343-B179-32F57851B569}"/>
                  </a:ext>
                </a:extLst>
              </p:cNvPr>
              <p:cNvSpPr txBox="1"/>
              <p:nvPr/>
            </p:nvSpPr>
            <p:spPr>
              <a:xfrm>
                <a:off x="129726" y="2735103"/>
                <a:ext cx="13548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ADULTS AGE 18-70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4B13B5-951B-044E-AD26-30B66C84B4F3}"/>
                  </a:ext>
                </a:extLst>
              </p:cNvPr>
              <p:cNvSpPr txBox="1"/>
              <p:nvPr/>
            </p:nvSpPr>
            <p:spPr>
              <a:xfrm>
                <a:off x="129726" y="3910604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TEENS AGE 13-17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029375-5B4E-F84E-8829-262CEBF67DB5}"/>
                  </a:ext>
                </a:extLst>
              </p:cNvPr>
              <p:cNvSpPr txBox="1"/>
              <p:nvPr/>
            </p:nvSpPr>
            <p:spPr>
              <a:xfrm>
                <a:off x="129726" y="5076961"/>
                <a:ext cx="1088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KIDS AGE 4-12</a:t>
                </a:r>
              </a:p>
            </p:txBody>
          </p:sp>
          <p:sp>
            <p:nvSpPr>
              <p:cNvPr id="39" name="Sample1">
                <a:extLst>
                  <a:ext uri="{FF2B5EF4-FFF2-40B4-BE49-F238E27FC236}">
                    <a16:creationId xmlns:a16="http://schemas.microsoft.com/office/drawing/2014/main" id="{5D02F32E-D9C7-094B-9520-F372D2F6CE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1597169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n=36905 [37183]</a:t>
                </a:r>
              </a:p>
            </p:txBody>
          </p:sp>
          <p:sp>
            <p:nvSpPr>
              <p:cNvPr id="40" name="Sample2">
                <a:extLst>
                  <a:ext uri="{FF2B5EF4-FFF2-40B4-BE49-F238E27FC236}">
                    <a16:creationId xmlns:a16="http://schemas.microsoft.com/office/drawing/2014/main" id="{65A86F8C-0C83-5946-82FC-A12E9F880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2763860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n=30312 [28614]</a:t>
                </a:r>
              </a:p>
            </p:txBody>
          </p:sp>
          <p:sp>
            <p:nvSpPr>
              <p:cNvPr id="41" name="Sample3">
                <a:extLst>
                  <a:ext uri="{FF2B5EF4-FFF2-40B4-BE49-F238E27FC236}">
                    <a16:creationId xmlns:a16="http://schemas.microsoft.com/office/drawing/2014/main" id="{03C17325-AE80-7F46-B03A-6736E12E93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3938707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n=2798 [2641]</a:t>
                </a:r>
              </a:p>
            </p:txBody>
          </p:sp>
          <p:sp>
            <p:nvSpPr>
              <p:cNvPr id="42" name="Sample4">
                <a:extLst>
                  <a:ext uri="{FF2B5EF4-FFF2-40B4-BE49-F238E27FC236}">
                    <a16:creationId xmlns:a16="http://schemas.microsoft.com/office/drawing/2014/main" id="{27136901-2772-7E4A-90DA-B8CEBA506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3512" y="5105718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n=3795 [5927]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CE94ED-12F6-D74F-B04B-1B1DFF60B670}"/>
                </a:ext>
              </a:extLst>
            </p:cNvPr>
            <p:cNvSpPr/>
            <p:nvPr/>
          </p:nvSpPr>
          <p:spPr>
            <a:xfrm>
              <a:off x="211597" y="2168912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3D0FA4-D50F-1346-8FDB-C6538BC271CD}"/>
                </a:ext>
              </a:extLst>
            </p:cNvPr>
            <p:cNvSpPr/>
            <p:nvPr/>
          </p:nvSpPr>
          <p:spPr>
            <a:xfrm>
              <a:off x="211597" y="3328639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8D3B97-63D2-7B4D-9127-729009E11D7E}"/>
                </a:ext>
              </a:extLst>
            </p:cNvPr>
            <p:cNvSpPr/>
            <p:nvPr/>
          </p:nvSpPr>
          <p:spPr>
            <a:xfrm>
              <a:off x="211597" y="4482791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41D1131-8C16-2548-A1E1-EF3A4041F6CA}"/>
                </a:ext>
              </a:extLst>
            </p:cNvPr>
            <p:cNvSpPr/>
            <p:nvPr/>
          </p:nvSpPr>
          <p:spPr>
            <a:xfrm>
              <a:off x="211597" y="5631367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F0941EC-ED25-E045-8844-A075557E1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54" y="1250165"/>
            <a:ext cx="667754" cy="6677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61715F4-16E3-5047-9B1B-DC8261FA1F8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09" y="1250165"/>
            <a:ext cx="667754" cy="6677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BC1B41-319C-274C-AC37-28362C23F6FE}"/>
              </a:ext>
            </a:extLst>
          </p:cNvPr>
          <p:cNvSpPr txBox="1"/>
          <p:nvPr/>
        </p:nvSpPr>
        <p:spPr>
          <a:xfrm>
            <a:off x="5424476" y="1147614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% OF OCCASIONS OCCURRING AT HOME 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95E085F-4B52-574C-A721-63A450C7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110729"/>
              </p:ext>
            </p:extLst>
          </p:nvPr>
        </p:nvGraphicFramePr>
        <p:xfrm>
          <a:off x="5556563" y="1450644"/>
          <a:ext cx="6427303" cy="492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389683158"/>
                    </a:ext>
                  </a:extLst>
                </a:gridCol>
                <a:gridCol w="1654183">
                  <a:extLst>
                    <a:ext uri="{9D8B030D-6E8A-4147-A177-3AD203B41FA5}">
                      <a16:colId xmlns:a16="http://schemas.microsoft.com/office/drawing/2014/main" val="343069890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29758096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490518355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139777072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4151157601"/>
                    </a:ext>
                  </a:extLst>
                </a:gridCol>
              </a:tblGrid>
              <a:tr h="428322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Segments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Adults, Teens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&amp; 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Teens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54727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Early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Morning Bite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819628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for One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61260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9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512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Mid-Morning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00414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68568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7936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81920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07115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249903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08047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385560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0963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6674"/>
                  </a:ext>
                </a:extLst>
              </a:tr>
            </a:tbl>
          </a:graphicData>
        </a:graphic>
      </p:graphicFrame>
      <p:graphicFrame>
        <p:nvGraphicFramePr>
          <p:cNvPr id="13" name="Chart 57">
            <a:extLst>
              <a:ext uri="{FF2B5EF4-FFF2-40B4-BE49-F238E27FC236}">
                <a16:creationId xmlns:a16="http://schemas.microsoft.com/office/drawing/2014/main" id="{B57BAE66-219D-0D46-886B-90B4887A9D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554329"/>
              </p:ext>
            </p:extLst>
          </p:nvPr>
        </p:nvGraphicFramePr>
        <p:xfrm>
          <a:off x="7409634" y="185926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FCF280F7-CBA3-BA40-A1C9-C0AA1ADD700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7113" y="3854168"/>
            <a:ext cx="5076000" cy="72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FF7305-343A-DC4A-B610-97B9D0F7F02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980667" y="3854168"/>
            <a:ext cx="5076000" cy="7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90AA475-814F-E54C-A782-4E8E57B69EE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29335" y="3854168"/>
            <a:ext cx="5076000" cy="7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7964F4-D431-FC41-9483-8843D728D4D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270445" y="3854168"/>
            <a:ext cx="5076000" cy="72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2A5256-8ED6-9748-A348-50D9E368B972}"/>
              </a:ext>
            </a:extLst>
          </p:cNvPr>
          <p:cNvCxnSpPr/>
          <p:nvPr/>
        </p:nvCxnSpPr>
        <p:spPr>
          <a:xfrm>
            <a:off x="5664631" y="1990074"/>
            <a:ext cx="0" cy="108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BB2492C-12E1-7C4C-9375-F7BBE0D7B4EA}"/>
              </a:ext>
            </a:extLst>
          </p:cNvPr>
          <p:cNvCxnSpPr/>
          <p:nvPr/>
        </p:nvCxnSpPr>
        <p:spPr>
          <a:xfrm>
            <a:off x="5664631" y="2315539"/>
            <a:ext cx="0" cy="108000"/>
          </a:xfrm>
          <a:prstGeom prst="line">
            <a:avLst/>
          </a:prstGeom>
          <a:ln w="28575">
            <a:solidFill>
              <a:srgbClr val="E8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5823C-096B-1B49-88F2-574DFBA63018}"/>
              </a:ext>
            </a:extLst>
          </p:cNvPr>
          <p:cNvCxnSpPr/>
          <p:nvPr/>
        </p:nvCxnSpPr>
        <p:spPr>
          <a:xfrm>
            <a:off x="5664631" y="2633254"/>
            <a:ext cx="0" cy="10800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6FB2EF-12ED-9146-8E06-024BB7ED38F4}"/>
              </a:ext>
            </a:extLst>
          </p:cNvPr>
          <p:cNvCxnSpPr/>
          <p:nvPr/>
        </p:nvCxnSpPr>
        <p:spPr>
          <a:xfrm>
            <a:off x="5664631" y="2950970"/>
            <a:ext cx="0" cy="108000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4B681-D3C8-7446-A805-01741EF15171}"/>
              </a:ext>
            </a:extLst>
          </p:cNvPr>
          <p:cNvCxnSpPr/>
          <p:nvPr/>
        </p:nvCxnSpPr>
        <p:spPr>
          <a:xfrm>
            <a:off x="5664631" y="3276434"/>
            <a:ext cx="0" cy="10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FD7840-70F5-BE45-B04E-FFCE0CD75A77}"/>
              </a:ext>
            </a:extLst>
          </p:cNvPr>
          <p:cNvCxnSpPr/>
          <p:nvPr/>
        </p:nvCxnSpPr>
        <p:spPr>
          <a:xfrm>
            <a:off x="5664631" y="3594149"/>
            <a:ext cx="0" cy="108000"/>
          </a:xfrm>
          <a:prstGeom prst="line">
            <a:avLst/>
          </a:prstGeom>
          <a:ln w="28575">
            <a:solidFill>
              <a:srgbClr val="D1D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C1D16E-1B72-F046-8D1C-4B645250AEDD}"/>
              </a:ext>
            </a:extLst>
          </p:cNvPr>
          <p:cNvCxnSpPr/>
          <p:nvPr/>
        </p:nvCxnSpPr>
        <p:spPr>
          <a:xfrm>
            <a:off x="5664631" y="3919614"/>
            <a:ext cx="0" cy="108000"/>
          </a:xfrm>
          <a:prstGeom prst="line">
            <a:avLst/>
          </a:prstGeom>
          <a:ln w="28575">
            <a:solidFill>
              <a:srgbClr val="4EB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549FACA-74B8-934B-8195-181818462EF8}"/>
              </a:ext>
            </a:extLst>
          </p:cNvPr>
          <p:cNvCxnSpPr/>
          <p:nvPr/>
        </p:nvCxnSpPr>
        <p:spPr>
          <a:xfrm>
            <a:off x="5664631" y="4237329"/>
            <a:ext cx="0" cy="108000"/>
          </a:xfrm>
          <a:prstGeom prst="line">
            <a:avLst/>
          </a:prstGeom>
          <a:ln w="28575">
            <a:solidFill>
              <a:srgbClr val="4D8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B08458F-9183-F848-82C9-0184C2C794D6}"/>
              </a:ext>
            </a:extLst>
          </p:cNvPr>
          <p:cNvCxnSpPr/>
          <p:nvPr/>
        </p:nvCxnSpPr>
        <p:spPr>
          <a:xfrm>
            <a:off x="5664631" y="4555044"/>
            <a:ext cx="0" cy="108000"/>
          </a:xfrm>
          <a:prstGeom prst="line">
            <a:avLst/>
          </a:prstGeom>
          <a:ln w="28575">
            <a:solidFill>
              <a:srgbClr val="355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4CC73B9-43FC-644D-98CB-89A0327F027B}"/>
              </a:ext>
            </a:extLst>
          </p:cNvPr>
          <p:cNvCxnSpPr/>
          <p:nvPr/>
        </p:nvCxnSpPr>
        <p:spPr>
          <a:xfrm>
            <a:off x="5664631" y="4880509"/>
            <a:ext cx="0" cy="108000"/>
          </a:xfrm>
          <a:prstGeom prst="line">
            <a:avLst/>
          </a:prstGeom>
          <a:ln w="28575">
            <a:solidFill>
              <a:srgbClr val="005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110C90-6B98-C944-B425-19FFE1A684B9}"/>
              </a:ext>
            </a:extLst>
          </p:cNvPr>
          <p:cNvCxnSpPr/>
          <p:nvPr/>
        </p:nvCxnSpPr>
        <p:spPr>
          <a:xfrm>
            <a:off x="5664631" y="5190475"/>
            <a:ext cx="0" cy="108000"/>
          </a:xfrm>
          <a:prstGeom prst="line">
            <a:avLst/>
          </a:prstGeom>
          <a:ln w="28575">
            <a:solidFill>
              <a:srgbClr val="002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344641A-38A8-4547-9328-190F61125049}"/>
              </a:ext>
            </a:extLst>
          </p:cNvPr>
          <p:cNvCxnSpPr/>
          <p:nvPr/>
        </p:nvCxnSpPr>
        <p:spPr>
          <a:xfrm>
            <a:off x="5664631" y="5523688"/>
            <a:ext cx="0" cy="10800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0201842-7F56-6549-B0FE-E6E397E84A7C}"/>
              </a:ext>
            </a:extLst>
          </p:cNvPr>
          <p:cNvCxnSpPr/>
          <p:nvPr/>
        </p:nvCxnSpPr>
        <p:spPr>
          <a:xfrm>
            <a:off x="5664631" y="5841403"/>
            <a:ext cx="0" cy="10800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B5C8095-1447-C74E-B304-5489EEEC334C}"/>
              </a:ext>
            </a:extLst>
          </p:cNvPr>
          <p:cNvCxnSpPr/>
          <p:nvPr/>
        </p:nvCxnSpPr>
        <p:spPr>
          <a:xfrm>
            <a:off x="5664631" y="6159118"/>
            <a:ext cx="0" cy="1080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Chart 59">
            <a:extLst>
              <a:ext uri="{FF2B5EF4-FFF2-40B4-BE49-F238E27FC236}">
                <a16:creationId xmlns:a16="http://schemas.microsoft.com/office/drawing/2014/main" id="{90B39F1F-E5F8-4174-83EF-FF97E5F4F4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79506"/>
              </p:ext>
            </p:extLst>
          </p:nvPr>
        </p:nvGraphicFramePr>
        <p:xfrm>
          <a:off x="9685335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6" name="Chart 58">
            <a:extLst>
              <a:ext uri="{FF2B5EF4-FFF2-40B4-BE49-F238E27FC236}">
                <a16:creationId xmlns:a16="http://schemas.microsoft.com/office/drawing/2014/main" id="{835277E2-0501-4BBF-90C0-9205FD5B7B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284507"/>
              </p:ext>
            </p:extLst>
          </p:nvPr>
        </p:nvGraphicFramePr>
        <p:xfrm>
          <a:off x="8549578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7" name="Chart 60">
            <a:extLst>
              <a:ext uri="{FF2B5EF4-FFF2-40B4-BE49-F238E27FC236}">
                <a16:creationId xmlns:a16="http://schemas.microsoft.com/office/drawing/2014/main" id="{1674F546-A080-4463-B462-8A3889C3B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357623"/>
              </p:ext>
            </p:extLst>
          </p:nvPr>
        </p:nvGraphicFramePr>
        <p:xfrm>
          <a:off x="10821697" y="1870150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128121D0-981E-41D5-9EA0-7E9367623CED}"/>
              </a:ext>
            </a:extLst>
          </p:cNvPr>
          <p:cNvSpPr txBox="1"/>
          <p:nvPr/>
        </p:nvSpPr>
        <p:spPr>
          <a:xfrm>
            <a:off x="3732881" y="6403308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Unweighted [weighted] base: Eating Occasions. See notes section for more information.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When viewed as a total population, children age 4-12 and adults/teens age 13-70 have been weighted to match population proportions.  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ilter">
            <a:extLst>
              <a:ext uri="{FF2B5EF4-FFF2-40B4-BE49-F238E27FC236}">
                <a16:creationId xmlns:a16="http://schemas.microsoft.com/office/drawing/2014/main" id="{806856FA-4B59-4F44-AF64-11BEE721B801}"/>
              </a:ext>
            </a:extLst>
          </p:cNvPr>
          <p:cNvSpPr txBox="1"/>
          <p:nvPr/>
        </p:nvSpPr>
        <p:spPr>
          <a:xfrm>
            <a:off x="289078" y="700890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4" y="2779078"/>
            <a:ext cx="10409445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 CHANNEL OCCASION PROFILE </a:t>
            </a:r>
            <a:br>
              <a:rPr lang="en-US" dirty="0"/>
            </a:br>
            <a:r>
              <a:rPr lang="en-US" dirty="0"/>
              <a:t>(TOP 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063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69956"/>
              </p:ext>
            </p:extLst>
          </p:nvPr>
        </p:nvGraphicFramePr>
        <p:xfrm>
          <a:off x="113209" y="494804"/>
          <a:ext cx="11965582" cy="5917102"/>
        </p:xfrm>
        <a:graphic>
          <a:graphicData uri="http://schemas.openxmlformats.org/drawingml/2006/table">
            <a:tbl>
              <a:tblPr/>
              <a:tblGrid>
                <a:gridCol w="779767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584615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57973954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989973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 WORK SCHOOL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TOTL FOOD SERVICE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GROCERY 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MASS MERCH 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NATURAL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DISCOUNT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CLUB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WAREHOUSE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DOLLAR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STORES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DRUG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STORES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CONVENIENCE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MINIMARKET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GAS 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CAFÉ COFFEE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SHOPS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FAST FOOD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QSRS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CAFÉ COFFEE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SHOPS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CAFÉ COFFEE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SHOPS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73654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 SIZE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all occasions) 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 73689 [74363]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61%</a:t>
                      </a:r>
                      <a:endParaRPr 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6%</a:t>
                      </a:r>
                      <a:endParaRPr lang="en-US" sz="8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79372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900" b="0" i="1" u="none" strike="noStrike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0" i="1" u="none" strike="noStrike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
[16759]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
[10219]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
[1356]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947
[970]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707
[688]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
[615]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583
[563]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329
[328]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
[242]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225
[216]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176
[172]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167
[163]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279372">
                <a:tc rowSpan="1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Occasion Sizes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(Based On Item) </a:t>
                      </a: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EARLY MORNING BITE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FOR ONE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@ WORK / SCHOOL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MID MORNING SNACK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 WORK / SCHOOL BITE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ME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WE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BEDTIME / LATE NIGHT SNACK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45441" y="3514314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000" y="2227755"/>
            <a:ext cx="12456000" cy="41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9224A-58D9-B546-AF77-F9D99FA7A0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24110" y="3514315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3665" y="3514316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59124" y="3514316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96899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234674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B88F1E-63A6-BC44-91B6-5E9AF74484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872449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517908" y="3514316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55683" y="3514316"/>
            <a:ext cx="5652925" cy="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8899B-79C0-E349-B68B-DF9E69CF8C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801141" y="3514317"/>
            <a:ext cx="5652925" cy="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3CC946-FD2E-F249-A6C2-8C919FDD3C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38916" y="3514317"/>
            <a:ext cx="5652925" cy="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BF0945-DF19-1740-BD50-D4507880A2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069007" y="3514317"/>
            <a:ext cx="5652925" cy="4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4E9A30-6EE0-7241-9CFE-03D200F5AF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22151" y="3514317"/>
            <a:ext cx="5652925" cy="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1B070C-C156-A44D-B587-B947D9B5D2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52242" y="3514317"/>
            <a:ext cx="5652925" cy="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D1AC82-B090-C840-9A8A-E67E0A05D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90017" y="3514317"/>
            <a:ext cx="5652925" cy="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CE0BC0-530A-5740-B9AD-C505CB222A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635477" y="3514317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0616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CUSTOM CHANNEL COMPARISON – Occasion Size within Channel</a:t>
            </a: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C9D151-5F13-4B82-BE9A-417E32316EA9}"/>
              </a:ext>
            </a:extLst>
          </p:cNvPr>
          <p:cNvGrpSpPr/>
          <p:nvPr/>
        </p:nvGrpSpPr>
        <p:grpSpPr>
          <a:xfrm>
            <a:off x="677971" y="1492904"/>
            <a:ext cx="11376000" cy="41563"/>
            <a:chOff x="708460" y="1452579"/>
            <a:chExt cx="11376000" cy="4156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EA90A8-E1A8-144B-B3FB-84AB53BC256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460" y="1452579"/>
              <a:ext cx="11376000" cy="41563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E04F8F-74D6-A845-ADE5-19891204D3C7}"/>
                </a:ext>
              </a:extLst>
            </p:cNvPr>
            <p:cNvCxnSpPr/>
            <p:nvPr/>
          </p:nvCxnSpPr>
          <p:spPr>
            <a:xfrm>
              <a:off x="2708231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6619D4-2B92-9E4A-B6CA-AA5C542FA623}"/>
                </a:ext>
              </a:extLst>
            </p:cNvPr>
            <p:cNvCxnSpPr/>
            <p:nvPr/>
          </p:nvCxnSpPr>
          <p:spPr>
            <a:xfrm>
              <a:off x="3345543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429A51-0086-E04F-B8E7-200F89A56DA8}"/>
                </a:ext>
              </a:extLst>
            </p:cNvPr>
            <p:cNvCxnSpPr/>
            <p:nvPr/>
          </p:nvCxnSpPr>
          <p:spPr>
            <a:xfrm>
              <a:off x="3985448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0CF252-EA33-2047-A1C4-F2058F281DE7}"/>
                </a:ext>
              </a:extLst>
            </p:cNvPr>
            <p:cNvCxnSpPr/>
            <p:nvPr/>
          </p:nvCxnSpPr>
          <p:spPr>
            <a:xfrm>
              <a:off x="4643616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AF946E-0662-E844-A528-60036D511648}"/>
                </a:ext>
              </a:extLst>
            </p:cNvPr>
            <p:cNvCxnSpPr/>
            <p:nvPr/>
          </p:nvCxnSpPr>
          <p:spPr>
            <a:xfrm>
              <a:off x="5257875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9C9616-E8A4-4F44-97EA-05F05BABF365}"/>
                </a:ext>
              </a:extLst>
            </p:cNvPr>
            <p:cNvCxnSpPr/>
            <p:nvPr/>
          </p:nvCxnSpPr>
          <p:spPr>
            <a:xfrm>
              <a:off x="5895474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D493A0-8869-474E-A767-2590BCE308A0}"/>
                </a:ext>
              </a:extLst>
            </p:cNvPr>
            <p:cNvCxnSpPr/>
            <p:nvPr/>
          </p:nvCxnSpPr>
          <p:spPr>
            <a:xfrm>
              <a:off x="6563232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A06EA7-5DB7-2645-B72A-BEE109C34204}"/>
                </a:ext>
              </a:extLst>
            </p:cNvPr>
            <p:cNvCxnSpPr/>
            <p:nvPr/>
          </p:nvCxnSpPr>
          <p:spPr>
            <a:xfrm>
              <a:off x="7200742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F36504-D589-E649-B77C-81DCD3BE41D6}"/>
                </a:ext>
              </a:extLst>
            </p:cNvPr>
            <p:cNvCxnSpPr/>
            <p:nvPr/>
          </p:nvCxnSpPr>
          <p:spPr>
            <a:xfrm>
              <a:off x="7853819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A895FE-0B1D-8B4D-A7D5-4F2B2522FACD}"/>
                </a:ext>
              </a:extLst>
            </p:cNvPr>
            <p:cNvCxnSpPr/>
            <p:nvPr/>
          </p:nvCxnSpPr>
          <p:spPr>
            <a:xfrm>
              <a:off x="8452907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D0554E6-3BFF-F047-A3E6-12420178A573}"/>
                </a:ext>
              </a:extLst>
            </p:cNvPr>
            <p:cNvCxnSpPr/>
            <p:nvPr/>
          </p:nvCxnSpPr>
          <p:spPr>
            <a:xfrm>
              <a:off x="9097703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45986D-3155-CE48-B014-D24783548363}"/>
                </a:ext>
              </a:extLst>
            </p:cNvPr>
            <p:cNvCxnSpPr/>
            <p:nvPr/>
          </p:nvCxnSpPr>
          <p:spPr>
            <a:xfrm>
              <a:off x="9765751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CFCAE3-E425-E948-A583-32344AD04AE2}"/>
                </a:ext>
              </a:extLst>
            </p:cNvPr>
            <p:cNvCxnSpPr/>
            <p:nvPr/>
          </p:nvCxnSpPr>
          <p:spPr>
            <a:xfrm>
              <a:off x="10395775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94AE6-A826-EE41-BB0B-F56634E8A4F7}"/>
                </a:ext>
              </a:extLst>
            </p:cNvPr>
            <p:cNvCxnSpPr/>
            <p:nvPr/>
          </p:nvCxnSpPr>
          <p:spPr>
            <a:xfrm>
              <a:off x="11017519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96147D-6404-C14D-9CBD-2768EC704C3F}"/>
                </a:ext>
              </a:extLst>
            </p:cNvPr>
            <p:cNvCxnSpPr/>
            <p:nvPr/>
          </p:nvCxnSpPr>
          <p:spPr>
            <a:xfrm>
              <a:off x="11655234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70" y="3731314"/>
            <a:ext cx="489963" cy="4887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C9D5C9-031D-BE4A-837A-DAEBDB0736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1" y="1440390"/>
            <a:ext cx="488790" cy="48879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352E9D7-7B64-4CF0-AB61-3B0C2F91B532}"/>
              </a:ext>
            </a:extLst>
          </p:cNvPr>
          <p:cNvGrpSpPr/>
          <p:nvPr/>
        </p:nvGrpSpPr>
        <p:grpSpPr>
          <a:xfrm>
            <a:off x="3823193" y="6461433"/>
            <a:ext cx="6309360" cy="369332"/>
            <a:chOff x="3823193" y="6516025"/>
            <a:chExt cx="6309360" cy="36933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C364D08-40BF-4E38-87E4-7ADFC94AC1D3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369332"/>
              <a:chOff x="3823193" y="6516025"/>
              <a:chExt cx="6309360" cy="36933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EA31A7-2141-4B21-8C8C-203F723F45FA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 It</a:t>
                </a:r>
                <a:r>
                  <a:rPr lang="en-US" sz="900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/>
                  </a:rPr>
                  <a:t>em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% (Change PP Vs Benchmark) |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151-250 | Significance vs Total @ 95% CL :    High     Low 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CC0271E-2C36-4167-85DE-48A06B18E911}"/>
                  </a:ext>
                </a:extLst>
              </p:cNvPr>
              <p:cNvSpPr/>
              <p:nvPr/>
            </p:nvSpPr>
            <p:spPr>
              <a:xfrm>
                <a:off x="5421757" y="6709846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4D4C0C-3928-40DD-AFC8-790A776A2B6B}"/>
                </a:ext>
              </a:extLst>
            </p:cNvPr>
            <p:cNvSpPr/>
            <p:nvPr/>
          </p:nvSpPr>
          <p:spPr>
            <a:xfrm>
              <a:off x="7740135" y="6721570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D61076-2FD8-48E7-9CBA-C6AEC9B2EDB5}"/>
                </a:ext>
              </a:extLst>
            </p:cNvPr>
            <p:cNvSpPr/>
            <p:nvPr/>
          </p:nvSpPr>
          <p:spPr>
            <a:xfrm>
              <a:off x="8121024" y="6719227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330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91213"/>
              </p:ext>
            </p:extLst>
          </p:nvPr>
        </p:nvGraphicFramePr>
        <p:xfrm>
          <a:off x="121643" y="515352"/>
          <a:ext cx="11965582" cy="5827296"/>
        </p:xfrm>
        <a:graphic>
          <a:graphicData uri="http://schemas.openxmlformats.org/drawingml/2006/table">
            <a:tbl>
              <a:tblPr/>
              <a:tblGrid>
                <a:gridCol w="779767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584615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57973954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960734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 WORK SCHOOL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TOTL FOOD SERVICE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GROCERY 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MASS MERCH 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NATURAL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DISCOUNT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CLUB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WAREHOUSE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DOLLAR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STORES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DRUG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STORES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CONVENIENCE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MINIMARKET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GAS 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CAFÉ COFFEE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SHOPS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FAST FOOD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QSRS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CAFÉ COFFEE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SHOPS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CAFÉ COFFEE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SHOPS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658267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 SIZE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all occasions)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 73689 [74363]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61%</a:t>
                      </a:r>
                      <a:endParaRPr 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6%</a:t>
                      </a:r>
                      <a:endParaRPr lang="en-US" sz="8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900" b="0" i="1" u="none" strike="noStrike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0" i="1" u="none" strike="noStrike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
[16759]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
[10219]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
[1356]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947
[970]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707
[688]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
[615]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583
[563]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329
[328]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
[242]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225
[216]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176
[172]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167
[163]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280553">
                <a:tc rowSpan="1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Occasion Sizes: Channel Indexed to Total</a:t>
                      </a: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EARLY MORNING BITE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@ WORK / SCHOOL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 WORK / SCHOOL BITE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BEDTIME / LATE NIGHT SNACK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232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45441" y="3514314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000" y="2094563"/>
            <a:ext cx="12456000" cy="41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9224A-58D9-B546-AF77-F9D99FA7A0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24110" y="3514315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3665" y="3514316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59124" y="3514316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96899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234674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B88F1E-63A6-BC44-91B6-5E9AF74484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872449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517908" y="3514316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55683" y="3514316"/>
            <a:ext cx="5652925" cy="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8899B-79C0-E349-B68B-DF9E69CF8C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801141" y="3514317"/>
            <a:ext cx="5652925" cy="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3CC946-FD2E-F249-A6C2-8C919FDD3C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38916" y="3514317"/>
            <a:ext cx="5652925" cy="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BF0945-DF19-1740-BD50-D4507880A2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069007" y="3514317"/>
            <a:ext cx="5652925" cy="4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4E9A30-6EE0-7241-9CFE-03D200F5AF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22151" y="3514317"/>
            <a:ext cx="5652925" cy="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1B070C-C156-A44D-B587-B947D9B5D2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52242" y="3514317"/>
            <a:ext cx="5652925" cy="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D1AC82-B090-C840-9A8A-E67E0A05D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90017" y="3514317"/>
            <a:ext cx="5652925" cy="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CE0BC0-530A-5740-B9AD-C505CB222A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635477" y="3514317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2" y="10616"/>
            <a:ext cx="11962817" cy="549275"/>
          </a:xfrm>
        </p:spPr>
        <p:txBody>
          <a:bodyPr>
            <a:noAutofit/>
          </a:bodyPr>
          <a:lstStyle/>
          <a:p>
            <a:r>
              <a:rPr lang="en-US" dirty="0"/>
              <a:t>CUSTOM CHANNEL COMPARISON – Occasion Size within Channel – Indexed</a:t>
            </a: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63C2B2-0366-45E1-A370-5E1AAE3CB4A8}"/>
              </a:ext>
            </a:extLst>
          </p:cNvPr>
          <p:cNvGrpSpPr/>
          <p:nvPr/>
        </p:nvGrpSpPr>
        <p:grpSpPr>
          <a:xfrm>
            <a:off x="708460" y="1492336"/>
            <a:ext cx="11376000" cy="41563"/>
            <a:chOff x="708460" y="1492335"/>
            <a:chExt cx="11376000" cy="4156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EA90A8-E1A8-144B-B3FB-84AB53BC256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460" y="1492335"/>
              <a:ext cx="11376000" cy="41563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E04F8F-74D6-A845-ADE5-19891204D3C7}"/>
                </a:ext>
              </a:extLst>
            </p:cNvPr>
            <p:cNvCxnSpPr/>
            <p:nvPr/>
          </p:nvCxnSpPr>
          <p:spPr>
            <a:xfrm>
              <a:off x="2708231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6619D4-2B92-9E4A-B6CA-AA5C542FA623}"/>
                </a:ext>
              </a:extLst>
            </p:cNvPr>
            <p:cNvCxnSpPr/>
            <p:nvPr/>
          </p:nvCxnSpPr>
          <p:spPr>
            <a:xfrm>
              <a:off x="3345543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429A51-0086-E04F-B8E7-200F89A56DA8}"/>
                </a:ext>
              </a:extLst>
            </p:cNvPr>
            <p:cNvCxnSpPr/>
            <p:nvPr/>
          </p:nvCxnSpPr>
          <p:spPr>
            <a:xfrm>
              <a:off x="3985448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0CF252-EA33-2047-A1C4-F2058F281DE7}"/>
                </a:ext>
              </a:extLst>
            </p:cNvPr>
            <p:cNvCxnSpPr/>
            <p:nvPr/>
          </p:nvCxnSpPr>
          <p:spPr>
            <a:xfrm>
              <a:off x="4643616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AF946E-0662-E844-A528-60036D511648}"/>
                </a:ext>
              </a:extLst>
            </p:cNvPr>
            <p:cNvCxnSpPr/>
            <p:nvPr/>
          </p:nvCxnSpPr>
          <p:spPr>
            <a:xfrm>
              <a:off x="5257875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9C9616-E8A4-4F44-97EA-05F05BABF365}"/>
                </a:ext>
              </a:extLst>
            </p:cNvPr>
            <p:cNvCxnSpPr/>
            <p:nvPr/>
          </p:nvCxnSpPr>
          <p:spPr>
            <a:xfrm>
              <a:off x="5895474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D493A0-8869-474E-A767-2590BCE308A0}"/>
                </a:ext>
              </a:extLst>
            </p:cNvPr>
            <p:cNvCxnSpPr/>
            <p:nvPr/>
          </p:nvCxnSpPr>
          <p:spPr>
            <a:xfrm>
              <a:off x="6563232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A06EA7-5DB7-2645-B72A-BEE109C34204}"/>
                </a:ext>
              </a:extLst>
            </p:cNvPr>
            <p:cNvCxnSpPr/>
            <p:nvPr/>
          </p:nvCxnSpPr>
          <p:spPr>
            <a:xfrm>
              <a:off x="7200742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F36504-D589-E649-B77C-81DCD3BE41D6}"/>
                </a:ext>
              </a:extLst>
            </p:cNvPr>
            <p:cNvCxnSpPr/>
            <p:nvPr/>
          </p:nvCxnSpPr>
          <p:spPr>
            <a:xfrm>
              <a:off x="7853819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A895FE-0B1D-8B4D-A7D5-4F2B2522FACD}"/>
                </a:ext>
              </a:extLst>
            </p:cNvPr>
            <p:cNvCxnSpPr/>
            <p:nvPr/>
          </p:nvCxnSpPr>
          <p:spPr>
            <a:xfrm>
              <a:off x="8452907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D0554E6-3BFF-F047-A3E6-12420178A573}"/>
                </a:ext>
              </a:extLst>
            </p:cNvPr>
            <p:cNvCxnSpPr/>
            <p:nvPr/>
          </p:nvCxnSpPr>
          <p:spPr>
            <a:xfrm>
              <a:off x="9097703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45986D-3155-CE48-B014-D24783548363}"/>
                </a:ext>
              </a:extLst>
            </p:cNvPr>
            <p:cNvCxnSpPr/>
            <p:nvPr/>
          </p:nvCxnSpPr>
          <p:spPr>
            <a:xfrm>
              <a:off x="9765751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CFCAE3-E425-E948-A583-32344AD04AE2}"/>
                </a:ext>
              </a:extLst>
            </p:cNvPr>
            <p:cNvCxnSpPr/>
            <p:nvPr/>
          </p:nvCxnSpPr>
          <p:spPr>
            <a:xfrm>
              <a:off x="10395775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94AE6-A826-EE41-BB0B-F56634E8A4F7}"/>
                </a:ext>
              </a:extLst>
            </p:cNvPr>
            <p:cNvCxnSpPr/>
            <p:nvPr/>
          </p:nvCxnSpPr>
          <p:spPr>
            <a:xfrm>
              <a:off x="11017519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96147D-6404-C14D-9CBD-2768EC704C3F}"/>
                </a:ext>
              </a:extLst>
            </p:cNvPr>
            <p:cNvCxnSpPr/>
            <p:nvPr/>
          </p:nvCxnSpPr>
          <p:spPr>
            <a:xfrm>
              <a:off x="11655234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1" y="3503897"/>
            <a:ext cx="489963" cy="4887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C9D5C9-031D-BE4A-837A-DAEBDB0736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2" y="1413362"/>
            <a:ext cx="488790" cy="48879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AEA31A7-2141-4B21-8C8C-203F723F45FA}"/>
              </a:ext>
            </a:extLst>
          </p:cNvPr>
          <p:cNvSpPr txBox="1"/>
          <p:nvPr/>
        </p:nvSpPr>
        <p:spPr>
          <a:xfrm>
            <a:off x="3823193" y="6461433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% (Change PP Vs Benchmark)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67A26CA-45E2-4019-A365-2C8C21E12C54}"/>
              </a:ext>
            </a:extLst>
          </p:cNvPr>
          <p:cNvSpPr/>
          <p:nvPr/>
        </p:nvSpPr>
        <p:spPr>
          <a:xfrm>
            <a:off x="5421757" y="6655254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5C1B65-13B5-47F1-A1FD-A2A71FC5F276}"/>
              </a:ext>
            </a:extLst>
          </p:cNvPr>
          <p:cNvSpPr/>
          <p:nvPr/>
        </p:nvSpPr>
        <p:spPr>
          <a:xfrm>
            <a:off x="7740135" y="6666978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232D5A-9623-4FED-9FCE-198028647267}"/>
              </a:ext>
            </a:extLst>
          </p:cNvPr>
          <p:cNvSpPr/>
          <p:nvPr/>
        </p:nvSpPr>
        <p:spPr>
          <a:xfrm>
            <a:off x="8121024" y="6664635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79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FA7E7A-0389-4278-BB80-FF1D89858A9B}"/>
              </a:ext>
            </a:extLst>
          </p:cNvPr>
          <p:cNvSpPr/>
          <p:nvPr/>
        </p:nvSpPr>
        <p:spPr>
          <a:xfrm>
            <a:off x="0" y="1199965"/>
            <a:ext cx="12192000" cy="959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92331" y="2267049"/>
            <a:ext cx="7199669" cy="4051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4725" y="1200983"/>
            <a:ext cx="11401793" cy="9460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Establish an enterprise-wide, standardized continuous tracker of eating occasions within our core markets inclusive of brands, categories, channels and retailers</a:t>
            </a:r>
          </a:p>
        </p:txBody>
      </p:sp>
      <p:sp>
        <p:nvSpPr>
          <p:cNvPr id="9" name="Rectangle 20"/>
          <p:cNvSpPr/>
          <p:nvPr/>
        </p:nvSpPr>
        <p:spPr>
          <a:xfrm flipH="1">
            <a:off x="4992330" y="2259657"/>
            <a:ext cx="3153920" cy="40662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9365" y="3323278"/>
            <a:ext cx="4722964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In order to unlock the power of occasions, Landmark captures all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5W’s defining the situational context associated with consumption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and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factors associated with purchase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, allowing us to entice buyers when they are most motivated and receptive to buy.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BA32DA3-D30D-4EE2-83A8-A4623125514A}"/>
              </a:ext>
            </a:extLst>
          </p:cNvPr>
          <p:cNvSpPr txBox="1">
            <a:spLocks/>
          </p:cNvSpPr>
          <p:nvPr/>
        </p:nvSpPr>
        <p:spPr>
          <a:xfrm>
            <a:off x="121643" y="311588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Project Objective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742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08436"/>
              </p:ext>
            </p:extLst>
          </p:nvPr>
        </p:nvGraphicFramePr>
        <p:xfrm>
          <a:off x="113209" y="464336"/>
          <a:ext cx="11957150" cy="5998935"/>
        </p:xfrm>
        <a:graphic>
          <a:graphicData uri="http://schemas.openxmlformats.org/drawingml/2006/table">
            <a:tbl>
              <a:tblPr/>
              <a:tblGrid>
                <a:gridCol w="779217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583498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1579739544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1032777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 WORK SCHOOL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TOTL FOOD SERVICE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GROCERY 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MASS MERCH 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NATURAL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DISCOUNT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CLUB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WAREHOUSE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DOLLAR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STORES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DRUG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STORES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CONVENIENCE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MINIMARKET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GAS 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CAFÉ COFFEE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SHOPS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FAST FOOD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QSRS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CAFÉ COFFEE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SHOPS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CAFÉ COFFEE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SHOPS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60500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 SIZE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all occasions) 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 73689 [74363]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61%</a:t>
                      </a:r>
                      <a:endParaRPr 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6%</a:t>
                      </a:r>
                      <a:endParaRPr lang="en-US" sz="8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61628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900" b="0" i="1" u="none" strike="noStrike" dirty="0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0" i="1" u="none" strike="noStrike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
[16759]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
[10219]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
[1356]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947
[970]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707
[688]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
[615]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583
[563]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329
[328]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
[242]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225
[216]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176
[172]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167
[163]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174308">
                <a:tc rowSpan="2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Categories Purchased</a:t>
                      </a: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Prepared Breakfast Food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Frozen Breakfast Food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Cereal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Bread/Bakery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Yogurt/Cheese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Meat Snacks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Nuts/Seeds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Crackers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Cookies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Sweets/Candy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Dessert Items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 Baked Items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701981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Packaged Frozen Entrees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76432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914112"/>
                  </a:ext>
                </a:extLst>
              </a:tr>
              <a:tr h="260154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Mexican Foods/Snacks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642066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Brazilian Foods/Snacks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070947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Meal Replacement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441403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72812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008872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Some Other Type of Food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88029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45441" y="3514314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706" y="2103152"/>
            <a:ext cx="12456000" cy="41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9224A-58D9-B546-AF77-F9D99FA7A0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24110" y="3540819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3665" y="3540820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59124" y="3540820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96899" y="3540820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234674" y="3540820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B88F1E-63A6-BC44-91B6-5E9AF74484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872449" y="3540820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517908" y="3540820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55683" y="3540820"/>
            <a:ext cx="5652925" cy="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8899B-79C0-E349-B68B-DF9E69CF8C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801141" y="3540821"/>
            <a:ext cx="5652925" cy="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3CC946-FD2E-F249-A6C2-8C919FDD3C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38916" y="3540821"/>
            <a:ext cx="5652925" cy="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BF0945-DF19-1740-BD50-D4507880A2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069007" y="3540821"/>
            <a:ext cx="5652925" cy="4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4E9A30-6EE0-7241-9CFE-03D200F5AF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22151" y="3540821"/>
            <a:ext cx="5652925" cy="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1B070C-C156-A44D-B587-B947D9B5D2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52242" y="3540821"/>
            <a:ext cx="5652925" cy="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D1AC82-B090-C840-9A8A-E67E0A05D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90017" y="3540821"/>
            <a:ext cx="5652925" cy="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CE0BC0-530A-5740-B9AD-C505CB222A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635477" y="3540821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6788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CUSTOM CHANNEL COMPARISON – Category Engagement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6FA795-FFD6-4DFA-B083-E5DBC9785A83}"/>
              </a:ext>
            </a:extLst>
          </p:cNvPr>
          <p:cNvGrpSpPr/>
          <p:nvPr/>
        </p:nvGrpSpPr>
        <p:grpSpPr>
          <a:xfrm>
            <a:off x="708460" y="1464869"/>
            <a:ext cx="11376000" cy="41563"/>
            <a:chOff x="708460" y="1488981"/>
            <a:chExt cx="11376000" cy="4156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EA90A8-E1A8-144B-B3FB-84AB53BC256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460" y="1488981"/>
              <a:ext cx="11376000" cy="41563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E04F8F-74D6-A845-ADE5-19891204D3C7}"/>
                </a:ext>
              </a:extLst>
            </p:cNvPr>
            <p:cNvCxnSpPr/>
            <p:nvPr/>
          </p:nvCxnSpPr>
          <p:spPr>
            <a:xfrm>
              <a:off x="2708231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6619D4-2B92-9E4A-B6CA-AA5C542FA623}"/>
                </a:ext>
              </a:extLst>
            </p:cNvPr>
            <p:cNvCxnSpPr/>
            <p:nvPr/>
          </p:nvCxnSpPr>
          <p:spPr>
            <a:xfrm>
              <a:off x="3345543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429A51-0086-E04F-B8E7-200F89A56DA8}"/>
                </a:ext>
              </a:extLst>
            </p:cNvPr>
            <p:cNvCxnSpPr/>
            <p:nvPr/>
          </p:nvCxnSpPr>
          <p:spPr>
            <a:xfrm>
              <a:off x="3985448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0CF252-EA33-2047-A1C4-F2058F281DE7}"/>
                </a:ext>
              </a:extLst>
            </p:cNvPr>
            <p:cNvCxnSpPr/>
            <p:nvPr/>
          </p:nvCxnSpPr>
          <p:spPr>
            <a:xfrm>
              <a:off x="4643616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AF946E-0662-E844-A528-60036D511648}"/>
                </a:ext>
              </a:extLst>
            </p:cNvPr>
            <p:cNvCxnSpPr/>
            <p:nvPr/>
          </p:nvCxnSpPr>
          <p:spPr>
            <a:xfrm>
              <a:off x="5257875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9C9616-E8A4-4F44-97EA-05F05BABF365}"/>
                </a:ext>
              </a:extLst>
            </p:cNvPr>
            <p:cNvCxnSpPr/>
            <p:nvPr/>
          </p:nvCxnSpPr>
          <p:spPr>
            <a:xfrm>
              <a:off x="5895474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D493A0-8869-474E-A767-2590BCE308A0}"/>
                </a:ext>
              </a:extLst>
            </p:cNvPr>
            <p:cNvCxnSpPr/>
            <p:nvPr/>
          </p:nvCxnSpPr>
          <p:spPr>
            <a:xfrm>
              <a:off x="6563232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A06EA7-5DB7-2645-B72A-BEE109C34204}"/>
                </a:ext>
              </a:extLst>
            </p:cNvPr>
            <p:cNvCxnSpPr/>
            <p:nvPr/>
          </p:nvCxnSpPr>
          <p:spPr>
            <a:xfrm>
              <a:off x="7200742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F36504-D589-E649-B77C-81DCD3BE41D6}"/>
                </a:ext>
              </a:extLst>
            </p:cNvPr>
            <p:cNvCxnSpPr/>
            <p:nvPr/>
          </p:nvCxnSpPr>
          <p:spPr>
            <a:xfrm>
              <a:off x="7853819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A895FE-0B1D-8B4D-A7D5-4F2B2522FACD}"/>
                </a:ext>
              </a:extLst>
            </p:cNvPr>
            <p:cNvCxnSpPr/>
            <p:nvPr/>
          </p:nvCxnSpPr>
          <p:spPr>
            <a:xfrm>
              <a:off x="8452907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D0554E6-3BFF-F047-A3E6-12420178A573}"/>
                </a:ext>
              </a:extLst>
            </p:cNvPr>
            <p:cNvCxnSpPr/>
            <p:nvPr/>
          </p:nvCxnSpPr>
          <p:spPr>
            <a:xfrm>
              <a:off x="9097703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45986D-3155-CE48-B014-D24783548363}"/>
                </a:ext>
              </a:extLst>
            </p:cNvPr>
            <p:cNvCxnSpPr/>
            <p:nvPr/>
          </p:nvCxnSpPr>
          <p:spPr>
            <a:xfrm>
              <a:off x="9765751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CFCAE3-E425-E948-A583-32344AD04AE2}"/>
                </a:ext>
              </a:extLst>
            </p:cNvPr>
            <p:cNvCxnSpPr/>
            <p:nvPr/>
          </p:nvCxnSpPr>
          <p:spPr>
            <a:xfrm>
              <a:off x="10395775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94AE6-A826-EE41-BB0B-F56634E8A4F7}"/>
                </a:ext>
              </a:extLst>
            </p:cNvPr>
            <p:cNvCxnSpPr/>
            <p:nvPr/>
          </p:nvCxnSpPr>
          <p:spPr>
            <a:xfrm>
              <a:off x="11017519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96147D-6404-C14D-9CBD-2768EC704C3F}"/>
                </a:ext>
              </a:extLst>
            </p:cNvPr>
            <p:cNvCxnSpPr/>
            <p:nvPr/>
          </p:nvCxnSpPr>
          <p:spPr>
            <a:xfrm>
              <a:off x="11655234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26" y="3774931"/>
            <a:ext cx="444355" cy="4443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2EBF262-5B0D-194A-8188-418A28CC8D4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2" y="1345122"/>
            <a:ext cx="488790" cy="48879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1983B2-3F12-47E9-84CD-EBD2E70DAD54}"/>
              </a:ext>
            </a:extLst>
          </p:cNvPr>
          <p:cNvSpPr txBox="1"/>
          <p:nvPr/>
        </p:nvSpPr>
        <p:spPr>
          <a:xfrm>
            <a:off x="3823193" y="6461433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% (Change PP Vs Benchmark)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E6E87A-A219-45A6-B34E-7E8C19986170}"/>
              </a:ext>
            </a:extLst>
          </p:cNvPr>
          <p:cNvSpPr/>
          <p:nvPr/>
        </p:nvSpPr>
        <p:spPr>
          <a:xfrm>
            <a:off x="5421757" y="6655254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BBB24F-A056-46BA-B85E-2258551475A8}"/>
              </a:ext>
            </a:extLst>
          </p:cNvPr>
          <p:cNvSpPr/>
          <p:nvPr/>
        </p:nvSpPr>
        <p:spPr>
          <a:xfrm>
            <a:off x="7740135" y="6666978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7678C7-322E-40FF-85E5-5287E816A3EE}"/>
              </a:ext>
            </a:extLst>
          </p:cNvPr>
          <p:cNvSpPr/>
          <p:nvPr/>
        </p:nvSpPr>
        <p:spPr>
          <a:xfrm>
            <a:off x="8121024" y="6664635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50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3044"/>
              </p:ext>
            </p:extLst>
          </p:nvPr>
        </p:nvGraphicFramePr>
        <p:xfrm>
          <a:off x="197224" y="495623"/>
          <a:ext cx="11781408" cy="5849999"/>
        </p:xfrm>
        <a:graphic>
          <a:graphicData uri="http://schemas.openxmlformats.org/drawingml/2006/table">
            <a:tbl>
              <a:tblPr/>
              <a:tblGrid>
                <a:gridCol w="770199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985094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720634411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45864960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1064775467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967251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 WORK SCHOOL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TOTL FOOD SERVICE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GROCERY 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MASS MERCH 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NATURAL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DISCOUNT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RETAILERS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CLUB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WAREHOUSE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DOLLAR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STORES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DRUG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STORES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CONVENIENCE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MINIMARKET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GAS 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CAFÉ COFFEE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SHOPS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FAST FOOD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QSRS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CAFÉ COFFEE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SHOPS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FAST FOOD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QSRS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(US)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endParaRPr lang="en-US" sz="800" b="0" i="1" u="none" strike="noStrike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0" i="1" u="none" strike="noStrike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 [16759]</a:t>
                      </a:r>
                      <a:endParaRPr lang="en-US" sz="800" b="0" i="1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[10219]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441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[434]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[615]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[242]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[1356]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947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[970]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40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[40]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55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[56]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176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[172]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214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[220]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1554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[1507]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167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1554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[1507]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167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96221"/>
                  </a:ext>
                </a:extLst>
              </a:tr>
              <a:tr h="191801">
                <a:tc rowSpan="2">
                  <a:txBody>
                    <a:bodyPr/>
                    <a:lstStyle/>
                    <a:p>
                      <a:pPr algn="ctr" fontAlgn="ctr"/>
                      <a:endParaRPr lang="en-US" sz="1000" b="1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Where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Home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85%</a:t>
                      </a:r>
                      <a:endParaRPr lang="en-US" sz="90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83%</a:t>
                      </a:r>
                      <a:endParaRPr lang="en-US" sz="90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Out of Home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90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</a:t>
                      </a:r>
                      <a:endParaRPr lang="en-US" sz="90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9723"/>
                  </a:ext>
                </a:extLst>
              </a:tr>
              <a:tr h="191801">
                <a:tc rowSpan="6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Why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Meal Time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57%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50%</a:t>
                      </a:r>
                      <a:endParaRPr lang="en-US" sz="90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Convenience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Nourishment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33%</a:t>
                      </a:r>
                      <a:endParaRPr lang="en-US" sz="90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Pleasure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25%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23%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Social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Grazing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370601"/>
                  </a:ext>
                </a:extLst>
              </a:tr>
              <a:tr h="191801">
                <a:tc rowSpan="8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Female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47%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46%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700206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53%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54%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32139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Z 4-12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9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20%</a:t>
                      </a:r>
                      <a:endParaRPr lang="en-US" sz="900" b="0" i="0" u="none" strike="noStrike" kern="120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884860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Z 13-21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412520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Millennial (22-38)</a:t>
                      </a:r>
                    </a:p>
                  </a:txBody>
                  <a:tcPr marL="3600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27%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337420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X (39-54)</a:t>
                      </a:r>
                    </a:p>
                  </a:txBody>
                  <a:tcPr marL="3600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19%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80408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Boomers (55-70)</a:t>
                      </a:r>
                    </a:p>
                  </a:txBody>
                  <a:tcPr marL="3600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582597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Average HH Income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$72.7k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$72.5k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$70.4k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$93.2k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$57.5k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$60.7k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$59.8k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$78.8k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$75.3k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$65.7k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$79.0k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$84.6k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$85.2k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$84.6k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$85.2k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016377"/>
                  </a:ext>
                </a:extLst>
              </a:tr>
              <a:tr h="191801">
                <a:tc rowSpan="3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 With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Alone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46%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43%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248933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With Family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49%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09733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400278"/>
                  </a:ext>
                </a:extLst>
              </a:tr>
              <a:tr h="191801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Watching TV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32%</a:t>
                      </a:r>
                      <a:endParaRPr lang="en-US" sz="90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27%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500640"/>
                  </a:ext>
                </a:extLst>
              </a:tr>
              <a:tr h="191801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Relaxing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92741"/>
                  </a:ext>
                </a:extLst>
              </a:tr>
              <a:tr h="191801">
                <a:tc rowSpan="3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Activities</a:t>
                      </a: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(Top 5)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Socializing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2282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Getting Ready for Day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415075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Social Media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4752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AC26FCC-11C9-C949-A8B4-D11D917242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000" y="1420188"/>
            <a:ext cx="12456000" cy="415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9D00CE-BD6B-444A-8B83-1AB08AED16A9}"/>
              </a:ext>
            </a:extLst>
          </p:cNvPr>
          <p:cNvGrpSpPr/>
          <p:nvPr/>
        </p:nvGrpSpPr>
        <p:grpSpPr>
          <a:xfrm>
            <a:off x="3238430" y="1420188"/>
            <a:ext cx="8532601" cy="0"/>
            <a:chOff x="3238430" y="1311004"/>
            <a:chExt cx="8532601" cy="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EDFED0-D47F-5C46-981B-3A776608722A}"/>
                </a:ext>
              </a:extLst>
            </p:cNvPr>
            <p:cNvCxnSpPr/>
            <p:nvPr/>
          </p:nvCxnSpPr>
          <p:spPr>
            <a:xfrm>
              <a:off x="323843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FF1A9B-E123-0A46-9427-27605577F8CC}"/>
                </a:ext>
              </a:extLst>
            </p:cNvPr>
            <p:cNvCxnSpPr/>
            <p:nvPr/>
          </p:nvCxnSpPr>
          <p:spPr>
            <a:xfrm>
              <a:off x="382963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6E465E-3DE2-E04F-A66A-D778D9965054}"/>
                </a:ext>
              </a:extLst>
            </p:cNvPr>
            <p:cNvCxnSpPr/>
            <p:nvPr/>
          </p:nvCxnSpPr>
          <p:spPr>
            <a:xfrm>
              <a:off x="4420844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75A0C-7D5C-F947-AAF5-60D4402DB63B}"/>
                </a:ext>
              </a:extLst>
            </p:cNvPr>
            <p:cNvCxnSpPr/>
            <p:nvPr/>
          </p:nvCxnSpPr>
          <p:spPr>
            <a:xfrm>
              <a:off x="502781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B7A3EC-2A12-6B4E-9855-9B7F5DC7C22F}"/>
                </a:ext>
              </a:extLst>
            </p:cNvPr>
            <p:cNvCxnSpPr/>
            <p:nvPr/>
          </p:nvCxnSpPr>
          <p:spPr>
            <a:xfrm>
              <a:off x="5619024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C71142-2862-F54A-AB51-E38D8B0C16A4}"/>
                </a:ext>
              </a:extLst>
            </p:cNvPr>
            <p:cNvCxnSpPr/>
            <p:nvPr/>
          </p:nvCxnSpPr>
          <p:spPr>
            <a:xfrm>
              <a:off x="6218113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DBC0FA-91CF-F442-BA1C-2FAC616021EF}"/>
                </a:ext>
              </a:extLst>
            </p:cNvPr>
            <p:cNvCxnSpPr/>
            <p:nvPr/>
          </p:nvCxnSpPr>
          <p:spPr>
            <a:xfrm>
              <a:off x="680143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E872F4-C415-B74F-8E46-CA9AAB6B5E1E}"/>
                </a:ext>
              </a:extLst>
            </p:cNvPr>
            <p:cNvCxnSpPr/>
            <p:nvPr/>
          </p:nvCxnSpPr>
          <p:spPr>
            <a:xfrm>
              <a:off x="740052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91861D5-A33C-1347-B57B-7A38D78C6695}"/>
                </a:ext>
              </a:extLst>
            </p:cNvPr>
            <p:cNvCxnSpPr/>
            <p:nvPr/>
          </p:nvCxnSpPr>
          <p:spPr>
            <a:xfrm>
              <a:off x="8007499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AE5704-1710-424C-A10D-08D9EF1BAC3C}"/>
                </a:ext>
              </a:extLst>
            </p:cNvPr>
            <p:cNvCxnSpPr/>
            <p:nvPr/>
          </p:nvCxnSpPr>
          <p:spPr>
            <a:xfrm>
              <a:off x="8606588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E889CA-A065-C54D-BCD0-2F9BB99F63A1}"/>
                </a:ext>
              </a:extLst>
            </p:cNvPr>
            <p:cNvCxnSpPr/>
            <p:nvPr/>
          </p:nvCxnSpPr>
          <p:spPr>
            <a:xfrm>
              <a:off x="9189912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35AAE36-2289-2148-83CC-565EE2EE9CC7}"/>
                </a:ext>
              </a:extLst>
            </p:cNvPr>
            <p:cNvCxnSpPr/>
            <p:nvPr/>
          </p:nvCxnSpPr>
          <p:spPr>
            <a:xfrm>
              <a:off x="9781119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619489-BE9D-D442-AB67-162A5F18CB68}"/>
                </a:ext>
              </a:extLst>
            </p:cNvPr>
            <p:cNvCxnSpPr/>
            <p:nvPr/>
          </p:nvCxnSpPr>
          <p:spPr>
            <a:xfrm>
              <a:off x="10388091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CC24-1687-2A4F-BFA3-4FFEF38EE1A4}"/>
                </a:ext>
              </a:extLst>
            </p:cNvPr>
            <p:cNvCxnSpPr/>
            <p:nvPr/>
          </p:nvCxnSpPr>
          <p:spPr>
            <a:xfrm>
              <a:off x="10971415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EE409-7C49-304A-A77D-AB8486E02F0E}"/>
                </a:ext>
              </a:extLst>
            </p:cNvPr>
            <p:cNvCxnSpPr/>
            <p:nvPr/>
          </p:nvCxnSpPr>
          <p:spPr>
            <a:xfrm>
              <a:off x="11570505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0C60E607-85A3-3646-96DC-210B75D948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035" y="3514314"/>
            <a:ext cx="5652925" cy="4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070ACAA-15FB-EF41-8A22-AD70E3E1C8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53601" y="3514314"/>
            <a:ext cx="5652925" cy="43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D39895-6BC2-C94F-A2F4-ECCDB9480F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32454" y="3514314"/>
            <a:ext cx="5652925" cy="4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69972B1-B02B-A84D-AC19-FE832EF8FF1B}"/>
              </a:ext>
            </a:extLst>
          </p:cNvPr>
          <p:cNvSpPr/>
          <p:nvPr/>
        </p:nvSpPr>
        <p:spPr>
          <a:xfrm>
            <a:off x="2658526" y="1540153"/>
            <a:ext cx="39047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F8B57FE-CBA9-624E-8512-2982A9EF06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959401" y="3514314"/>
            <a:ext cx="5652925" cy="43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EE1D7FF-1185-9642-B6C1-144C75239E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558491" y="3514314"/>
            <a:ext cx="5652925" cy="43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02EDF8F-2696-AA49-B84F-6F38DD7328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887385" y="3514314"/>
            <a:ext cx="5652925" cy="43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27F22A8-509C-124F-AB39-F16134C288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57581" y="3514314"/>
            <a:ext cx="5652925" cy="4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1834B6B-A464-2747-A797-F59579D2D3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64553" y="3514314"/>
            <a:ext cx="5652925" cy="4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DC36EE-375D-E645-9284-80B2E374A8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63643" y="3514314"/>
            <a:ext cx="5652925" cy="43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F727947-335F-A240-82B8-335FAE80FF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0615" y="3514315"/>
            <a:ext cx="5652925" cy="43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AC3368-3248-6045-904C-381E0F173C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569705" y="3514315"/>
            <a:ext cx="5652925" cy="43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D50F676-CF3C-CC49-AEE8-0B2C66FA111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168795" y="3514315"/>
            <a:ext cx="5652925" cy="43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D0C3AE6-AA65-2B43-816B-1C8CE1F238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75769" y="3514315"/>
            <a:ext cx="5652925" cy="43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4CB58D1-1311-6647-BEBE-ED36F9F8A5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74859" y="3514315"/>
            <a:ext cx="5652925" cy="43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303A7C3-BE2B-3947-80DD-6450682454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73949" y="3514315"/>
            <a:ext cx="5652925" cy="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69904-DEB9-1545-9EAE-D2C490B751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80923" y="3514315"/>
            <a:ext cx="5652925" cy="43200"/>
          </a:xfrm>
          <a:prstGeom prst="rect">
            <a:avLst/>
          </a:prstGeom>
        </p:spPr>
      </p:pic>
      <p:sp>
        <p:nvSpPr>
          <p:cNvPr id="68" name="Title 4">
            <a:extLst>
              <a:ext uri="{FF2B5EF4-FFF2-40B4-BE49-F238E27FC236}">
                <a16:creationId xmlns:a16="http://schemas.microsoft.com/office/drawing/2014/main" id="{E1B640FD-E807-C041-9019-12E56115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CUSTOM CHANNEL COMPARISON – Consumption Behaviors</a:t>
            </a:r>
            <a:endParaRPr lang="en-US" sz="20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F2EBDE9-48B1-8C49-BED9-135FEA87343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8" y="4784155"/>
            <a:ext cx="504000" cy="504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1BA6E66-48A6-2640-8940-008E1D56866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7" y="3662861"/>
            <a:ext cx="466131" cy="46613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14E73A2-ABAC-A048-B02B-949827C4626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5" y="2241847"/>
            <a:ext cx="466131" cy="4661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F7B7F02-479C-8045-9142-00CE521850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5" y="1475458"/>
            <a:ext cx="466131" cy="4661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B5EAAF5-E5EC-E247-98A0-ED7879D2963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5" y="5465719"/>
            <a:ext cx="545312" cy="54531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E6753D2-E844-4873-835E-3FBD9A222752}"/>
              </a:ext>
            </a:extLst>
          </p:cNvPr>
          <p:cNvSpPr txBox="1"/>
          <p:nvPr/>
        </p:nvSpPr>
        <p:spPr>
          <a:xfrm>
            <a:off x="3823193" y="6461433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% (Change PP Vs Benchmark)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70" name="notAvailable">
            <a:extLst>
              <a:ext uri="{FF2B5EF4-FFF2-40B4-BE49-F238E27FC236}">
                <a16:creationId xmlns:a16="http://schemas.microsoft.com/office/drawing/2014/main" id="{40086BCE-45A1-487C-9263-228D71BBA9B3}"/>
              </a:ext>
            </a:extLst>
          </p:cNvPr>
          <p:cNvSpPr txBox="1"/>
          <p:nvPr/>
        </p:nvSpPr>
        <p:spPr>
          <a:xfrm>
            <a:off x="939077" y="5788416"/>
            <a:ext cx="1105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Not Applicable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DC7A30-E063-4A88-9722-F0D25A0B427A}"/>
              </a:ext>
            </a:extLst>
          </p:cNvPr>
          <p:cNvSpPr/>
          <p:nvPr/>
        </p:nvSpPr>
        <p:spPr>
          <a:xfrm>
            <a:off x="5421757" y="6655254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552C76-7E26-4EF1-A482-98A5563FB316}"/>
              </a:ext>
            </a:extLst>
          </p:cNvPr>
          <p:cNvSpPr/>
          <p:nvPr/>
        </p:nvSpPr>
        <p:spPr>
          <a:xfrm>
            <a:off x="7740135" y="6666978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021FB4-8D41-4B60-95FD-00BAAA056B67}"/>
              </a:ext>
            </a:extLst>
          </p:cNvPr>
          <p:cNvSpPr/>
          <p:nvPr/>
        </p:nvSpPr>
        <p:spPr>
          <a:xfrm>
            <a:off x="8121024" y="6664635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87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4563CC-6B65-4240-BD73-BB3C749124B8}"/>
              </a:ext>
            </a:extLst>
          </p:cNvPr>
          <p:cNvSpPr txBox="1"/>
          <p:nvPr/>
        </p:nvSpPr>
        <p:spPr>
          <a:xfrm>
            <a:off x="746235" y="2255858"/>
            <a:ext cx="58798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RETAILER COMPARISON</a:t>
            </a:r>
            <a:br>
              <a:rPr lang="en-US" dirty="0"/>
            </a:b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F44C5D-1EA8-49AE-8DB9-C5A9A2458DD2}"/>
              </a:ext>
            </a:extLst>
          </p:cNvPr>
          <p:cNvSpPr txBox="1"/>
          <p:nvPr/>
        </p:nvSpPr>
        <p:spPr>
          <a:xfrm>
            <a:off x="746235" y="3127524"/>
            <a:ext cx="10964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TOTALFOODSERVICE (US)</a:t>
            </a:r>
            <a:endParaRPr lang="en-IN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0287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352155"/>
              </p:ext>
            </p:extLst>
          </p:nvPr>
        </p:nvGraphicFramePr>
        <p:xfrm>
          <a:off x="140504" y="558447"/>
          <a:ext cx="11718844" cy="5803931"/>
        </p:xfrm>
        <a:graphic>
          <a:graphicData uri="http://schemas.openxmlformats.org/drawingml/2006/table">
            <a:tbl>
              <a:tblPr/>
              <a:tblGrid>
                <a:gridCol w="1290731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3174773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</a:tblGrid>
              <a:tr h="629397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FOOD LION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PUBLIX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SAFEWAY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TRADER JOE’S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ALBERTSON’S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723548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RETAILER SIZE WITHIN CHANNEL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channel)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n=10192 [10219]</a:t>
                      </a: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94918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050" b="0" i="1" u="none" strike="noStrike" dirty="0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10192 [10219]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1520 [1544]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665 [669]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544 [541]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374 [381]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382 [382]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296862">
                <a:tc rowSpan="1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Occasion Sizes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(Based On Item) </a:t>
                      </a: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EARLY MORNING BITES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17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+mj-lt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@ WORK/SCHOOL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 WORK / SCHOOL BITE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ME 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BEDTIME / LATE NIGHT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96962" y="3527566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47" y="1896053"/>
            <a:ext cx="12060143" cy="94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044481" y="3514316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33998" y="3514316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801619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851029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B88F1E-63A6-BC44-91B6-5E9AF744843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06754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638306" y="3514316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11873" y="3514316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RETAILER COMPARISON – Occasion Size within Retailer</a:t>
            </a:r>
            <a:endParaRPr lang="en-US" sz="2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EA90A8-E1A8-144B-B3FB-84AB53BC256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443" y="1184574"/>
            <a:ext cx="10773765" cy="4571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04F8F-74D6-A845-ADE5-19891204D3C7}"/>
              </a:ext>
            </a:extLst>
          </p:cNvPr>
          <p:cNvCxnSpPr>
            <a:cxnSpLocks/>
          </p:cNvCxnSpPr>
          <p:nvPr/>
        </p:nvCxnSpPr>
        <p:spPr>
          <a:xfrm>
            <a:off x="508452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6619D4-2B92-9E4A-B6CA-AA5C542FA623}"/>
              </a:ext>
            </a:extLst>
          </p:cNvPr>
          <p:cNvCxnSpPr>
            <a:cxnSpLocks/>
          </p:cNvCxnSpPr>
          <p:nvPr/>
        </p:nvCxnSpPr>
        <p:spPr>
          <a:xfrm>
            <a:off x="633579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429A51-0086-E04F-B8E7-200F89A56DA8}"/>
              </a:ext>
            </a:extLst>
          </p:cNvPr>
          <p:cNvCxnSpPr>
            <a:cxnSpLocks/>
          </p:cNvCxnSpPr>
          <p:nvPr/>
        </p:nvCxnSpPr>
        <p:spPr>
          <a:xfrm>
            <a:off x="7535851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0CF252-EA33-2047-A1C4-F2058F281DE7}"/>
              </a:ext>
            </a:extLst>
          </p:cNvPr>
          <p:cNvCxnSpPr>
            <a:cxnSpLocks/>
          </p:cNvCxnSpPr>
          <p:nvPr/>
        </p:nvCxnSpPr>
        <p:spPr>
          <a:xfrm>
            <a:off x="874012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AF946E-0662-E844-A528-60036D511648}"/>
              </a:ext>
            </a:extLst>
          </p:cNvPr>
          <p:cNvCxnSpPr>
            <a:cxnSpLocks/>
          </p:cNvCxnSpPr>
          <p:nvPr/>
        </p:nvCxnSpPr>
        <p:spPr>
          <a:xfrm>
            <a:off x="9956278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9C9616-E8A4-4F44-97EA-05F05BABF365}"/>
              </a:ext>
            </a:extLst>
          </p:cNvPr>
          <p:cNvCxnSpPr>
            <a:cxnSpLocks/>
          </p:cNvCxnSpPr>
          <p:nvPr/>
        </p:nvCxnSpPr>
        <p:spPr>
          <a:xfrm>
            <a:off x="1116845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3" y="3667569"/>
            <a:ext cx="489963" cy="4887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C9D5C9-031D-BE4A-837A-DAEBDB0736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070" y="1140402"/>
            <a:ext cx="488790" cy="48879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352E9D7-7B64-4CF0-AB61-3B0C2F91B532}"/>
              </a:ext>
            </a:extLst>
          </p:cNvPr>
          <p:cNvGrpSpPr/>
          <p:nvPr/>
        </p:nvGrpSpPr>
        <p:grpSpPr>
          <a:xfrm>
            <a:off x="3823193" y="6461433"/>
            <a:ext cx="6309360" cy="369332"/>
            <a:chOff x="3823193" y="6516025"/>
            <a:chExt cx="6309360" cy="36933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C364D08-40BF-4E38-87E4-7ADFC94AC1D3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369332"/>
              <a:chOff x="3823193" y="6516025"/>
              <a:chExt cx="6309360" cy="36933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EA31A7-2141-4B21-8C8C-203F723F45FA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 </a:t>
                </a:r>
                <a:r>
                  <a:rPr 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/>
                  </a:rPr>
                  <a:t>Item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% (Change PP Vs Benchmark) |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151-250 | Significance vs Total @ 95% CL :    High     Low 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CC0271E-2C36-4167-85DE-48A06B18E911}"/>
                  </a:ext>
                </a:extLst>
              </p:cNvPr>
              <p:cNvSpPr/>
              <p:nvPr/>
            </p:nvSpPr>
            <p:spPr>
              <a:xfrm>
                <a:off x="5421759" y="6709846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4D4C0C-3928-40DD-AFC8-790A776A2B6B}"/>
                </a:ext>
              </a:extLst>
            </p:cNvPr>
            <p:cNvSpPr/>
            <p:nvPr/>
          </p:nvSpPr>
          <p:spPr>
            <a:xfrm>
              <a:off x="7740582" y="6721570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D61076-2FD8-48E7-9CBA-C6AEC9B2EDB5}"/>
                </a:ext>
              </a:extLst>
            </p:cNvPr>
            <p:cNvSpPr/>
            <p:nvPr/>
          </p:nvSpPr>
          <p:spPr>
            <a:xfrm>
              <a:off x="8121024" y="6719227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644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485783"/>
              </p:ext>
            </p:extLst>
          </p:nvPr>
        </p:nvGraphicFramePr>
        <p:xfrm>
          <a:off x="140504" y="558447"/>
          <a:ext cx="11718844" cy="5803931"/>
        </p:xfrm>
        <a:graphic>
          <a:graphicData uri="http://schemas.openxmlformats.org/drawingml/2006/table">
            <a:tbl>
              <a:tblPr/>
              <a:tblGrid>
                <a:gridCol w="1290731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3174773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</a:tblGrid>
              <a:tr h="629397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FOOD LION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PUBLIX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SAFEWAY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TRADER JOE’S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ALBERTSON’S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723548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RETAILER SIZE WITHIN CHANNEL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channel)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n=10192 [10219]</a:t>
                      </a: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94918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050" b="0" i="1" u="none" strike="noStrike" dirty="0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10192 [10219]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1520 [1544]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665 [669]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544 [541]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374 [381]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382 [382]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296862">
                <a:tc rowSpan="1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Occasion Sizes: Retailer Indexed to Total</a:t>
                      </a: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EARLY MORNING BITES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@ WORK/SCHOOL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 WORK / SCHOOL BITE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ME 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BEDTIME / LATE NIGHT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96962" y="3527566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47" y="1909305"/>
            <a:ext cx="12060143" cy="94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044481" y="3514316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33998" y="3514316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801619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851029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B88F1E-63A6-BC44-91B6-5E9AF744843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06754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638306" y="3514316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11873" y="3514316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RETAILER COMPARISON – Occasion Size within Retailer - Indexed</a:t>
            </a:r>
            <a:endParaRPr lang="en-US" sz="2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EA90A8-E1A8-144B-B3FB-84AB53BC256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443" y="1184574"/>
            <a:ext cx="10773765" cy="4571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04F8F-74D6-A845-ADE5-19891204D3C7}"/>
              </a:ext>
            </a:extLst>
          </p:cNvPr>
          <p:cNvCxnSpPr>
            <a:cxnSpLocks/>
          </p:cNvCxnSpPr>
          <p:nvPr/>
        </p:nvCxnSpPr>
        <p:spPr>
          <a:xfrm>
            <a:off x="508452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6619D4-2B92-9E4A-B6CA-AA5C542FA623}"/>
              </a:ext>
            </a:extLst>
          </p:cNvPr>
          <p:cNvCxnSpPr>
            <a:cxnSpLocks/>
          </p:cNvCxnSpPr>
          <p:nvPr/>
        </p:nvCxnSpPr>
        <p:spPr>
          <a:xfrm>
            <a:off x="633579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429A51-0086-E04F-B8E7-200F89A56DA8}"/>
              </a:ext>
            </a:extLst>
          </p:cNvPr>
          <p:cNvCxnSpPr>
            <a:cxnSpLocks/>
          </p:cNvCxnSpPr>
          <p:nvPr/>
        </p:nvCxnSpPr>
        <p:spPr>
          <a:xfrm>
            <a:off x="7535851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0CF252-EA33-2047-A1C4-F2058F281DE7}"/>
              </a:ext>
            </a:extLst>
          </p:cNvPr>
          <p:cNvCxnSpPr>
            <a:cxnSpLocks/>
          </p:cNvCxnSpPr>
          <p:nvPr/>
        </p:nvCxnSpPr>
        <p:spPr>
          <a:xfrm>
            <a:off x="874012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AF946E-0662-E844-A528-60036D511648}"/>
              </a:ext>
            </a:extLst>
          </p:cNvPr>
          <p:cNvCxnSpPr>
            <a:cxnSpLocks/>
          </p:cNvCxnSpPr>
          <p:nvPr/>
        </p:nvCxnSpPr>
        <p:spPr>
          <a:xfrm>
            <a:off x="9956278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9C9616-E8A4-4F44-97EA-05F05BABF365}"/>
              </a:ext>
            </a:extLst>
          </p:cNvPr>
          <p:cNvCxnSpPr>
            <a:cxnSpLocks/>
          </p:cNvCxnSpPr>
          <p:nvPr/>
        </p:nvCxnSpPr>
        <p:spPr>
          <a:xfrm>
            <a:off x="1116845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3" y="3667569"/>
            <a:ext cx="489963" cy="4887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C9D5C9-031D-BE4A-837A-DAEBDB0736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070" y="1140402"/>
            <a:ext cx="488790" cy="48879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AEA31A7-2141-4B21-8C8C-203F723F45FA}"/>
              </a:ext>
            </a:extLst>
          </p:cNvPr>
          <p:cNvSpPr txBox="1"/>
          <p:nvPr/>
        </p:nvSpPr>
        <p:spPr>
          <a:xfrm>
            <a:off x="3823193" y="6461433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% (Change PP Vs Benchmark)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287F2B-A37E-48DB-9FAC-E1B1C67110ED}"/>
              </a:ext>
            </a:extLst>
          </p:cNvPr>
          <p:cNvSpPr/>
          <p:nvPr/>
        </p:nvSpPr>
        <p:spPr>
          <a:xfrm>
            <a:off x="5421759" y="6655254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6ED6A8-B635-4C03-B2B6-F7C415F46D10}"/>
              </a:ext>
            </a:extLst>
          </p:cNvPr>
          <p:cNvSpPr/>
          <p:nvPr/>
        </p:nvSpPr>
        <p:spPr>
          <a:xfrm>
            <a:off x="7740582" y="6666978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26821A-C841-497A-8AC9-AF9F94AC5F9E}"/>
              </a:ext>
            </a:extLst>
          </p:cNvPr>
          <p:cNvSpPr/>
          <p:nvPr/>
        </p:nvSpPr>
        <p:spPr>
          <a:xfrm>
            <a:off x="8121024" y="6664635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13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34138"/>
              </p:ext>
            </p:extLst>
          </p:nvPr>
        </p:nvGraphicFramePr>
        <p:xfrm>
          <a:off x="113208" y="560608"/>
          <a:ext cx="11810364" cy="5843574"/>
        </p:xfrm>
        <a:graphic>
          <a:graphicData uri="http://schemas.openxmlformats.org/drawingml/2006/table">
            <a:tbl>
              <a:tblPr/>
              <a:tblGrid>
                <a:gridCol w="1484212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3016166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</a:tblGrid>
              <a:tr h="692810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FOOD LION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PUBLIX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SAFEWAY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TRADER JOE’S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ALBERTSON’S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618947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  <a:endParaRPr 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RETAILER SIZE WITHIN CHANNEL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channel)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n=10192 [10219]</a:t>
                      </a: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303219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900" b="0" i="1" u="none" strike="noStrike" dirty="0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</a:t>
                      </a:r>
                    </a:p>
                    <a:p>
                      <a:pPr algn="ctr" rtl="0" fontAlgn="t"/>
                      <a:r>
                        <a:rPr lang="en-US" sz="10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[16759]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[10219]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441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[434]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[615]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[242]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[1356]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183113">
                <a:tc rowSpan="2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Categories Purchased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Prepared Breakfast Food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Frozen Breakfast Food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Cereal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Bread/Bakery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Yogurt/Cheese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Meat Snacks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Nuts/Seeds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Crackers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Cookies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Sweets/Candy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Dessert Items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 Baked Items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701981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Packaged Frozen Entrees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22826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84709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Mexican Foods/Snacks 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491948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Brazilian Foods/Snacks 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366230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Meal Replacement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037031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869722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Beverages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76432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Some Other Type of Food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91411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263250" y="3514315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799" y="1875468"/>
            <a:ext cx="12456000" cy="41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05195" y="3514316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00091" y="3514316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789553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15958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123580" y="3514316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98607" y="3514316"/>
            <a:ext cx="5652925" cy="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8899B-79C0-E349-B68B-DF9E69CF8C8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05398" y="3514317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RETAILER COMPARISON – Category Engagement</a:t>
            </a:r>
            <a:endParaRPr lang="en-US" sz="2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EA90A8-E1A8-144B-B3FB-84AB53BC256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792" y="1242861"/>
            <a:ext cx="11376000" cy="4156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6619D4-2B92-9E4A-B6CA-AA5C542FA623}"/>
              </a:ext>
            </a:extLst>
          </p:cNvPr>
          <p:cNvCxnSpPr>
            <a:cxnSpLocks/>
          </p:cNvCxnSpPr>
          <p:nvPr/>
        </p:nvCxnSpPr>
        <p:spPr>
          <a:xfrm>
            <a:off x="10011393" y="1241005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429A51-0086-E04F-B8E7-200F89A56DA8}"/>
              </a:ext>
            </a:extLst>
          </p:cNvPr>
          <p:cNvCxnSpPr>
            <a:cxnSpLocks/>
          </p:cNvCxnSpPr>
          <p:nvPr/>
        </p:nvCxnSpPr>
        <p:spPr>
          <a:xfrm>
            <a:off x="11215808" y="1241005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0CF252-EA33-2047-A1C4-F2058F281DE7}"/>
              </a:ext>
            </a:extLst>
          </p:cNvPr>
          <p:cNvCxnSpPr>
            <a:cxnSpLocks/>
          </p:cNvCxnSpPr>
          <p:nvPr/>
        </p:nvCxnSpPr>
        <p:spPr>
          <a:xfrm>
            <a:off x="5087763" y="125011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AF946E-0662-E844-A528-60036D511648}"/>
              </a:ext>
            </a:extLst>
          </p:cNvPr>
          <p:cNvCxnSpPr>
            <a:cxnSpLocks/>
          </p:cNvCxnSpPr>
          <p:nvPr/>
        </p:nvCxnSpPr>
        <p:spPr>
          <a:xfrm>
            <a:off x="6321019" y="1241005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9C9616-E8A4-4F44-97EA-05F05BABF365}"/>
              </a:ext>
            </a:extLst>
          </p:cNvPr>
          <p:cNvCxnSpPr>
            <a:cxnSpLocks/>
          </p:cNvCxnSpPr>
          <p:nvPr/>
        </p:nvCxnSpPr>
        <p:spPr>
          <a:xfrm>
            <a:off x="8777731" y="1241005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D493A0-8869-474E-A767-2590BCE308A0}"/>
              </a:ext>
            </a:extLst>
          </p:cNvPr>
          <p:cNvCxnSpPr>
            <a:cxnSpLocks/>
          </p:cNvCxnSpPr>
          <p:nvPr/>
        </p:nvCxnSpPr>
        <p:spPr>
          <a:xfrm>
            <a:off x="7555170" y="1241005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33" y="3598299"/>
            <a:ext cx="444355" cy="4443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2EBF262-5B0D-194A-8188-418A28CC8D4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01" y="1154116"/>
            <a:ext cx="488790" cy="48879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1983B2-3F12-47E9-84CD-EBD2E70DAD54}"/>
              </a:ext>
            </a:extLst>
          </p:cNvPr>
          <p:cNvSpPr txBox="1"/>
          <p:nvPr/>
        </p:nvSpPr>
        <p:spPr>
          <a:xfrm>
            <a:off x="3823193" y="6461433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% (Change PP Vs Benchmark)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E0BF92F-8E29-446B-90FC-63B7773E5AC7}"/>
              </a:ext>
            </a:extLst>
          </p:cNvPr>
          <p:cNvSpPr/>
          <p:nvPr/>
        </p:nvSpPr>
        <p:spPr>
          <a:xfrm>
            <a:off x="5421759" y="6655254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123A66-FF81-40F0-A912-40CBCBB6A806}"/>
              </a:ext>
            </a:extLst>
          </p:cNvPr>
          <p:cNvSpPr/>
          <p:nvPr/>
        </p:nvSpPr>
        <p:spPr>
          <a:xfrm>
            <a:off x="7740582" y="6666978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B3BC0-A30A-4255-A9DA-313AAA8EE1A5}"/>
              </a:ext>
            </a:extLst>
          </p:cNvPr>
          <p:cNvSpPr/>
          <p:nvPr/>
        </p:nvSpPr>
        <p:spPr>
          <a:xfrm>
            <a:off x="8121024" y="6664635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859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927479"/>
              </p:ext>
            </p:extLst>
          </p:nvPr>
        </p:nvGraphicFramePr>
        <p:xfrm>
          <a:off x="197223" y="536832"/>
          <a:ext cx="11729730" cy="5827455"/>
        </p:xfrm>
        <a:graphic>
          <a:graphicData uri="http://schemas.openxmlformats.org/drawingml/2006/table">
            <a:tbl>
              <a:tblPr/>
              <a:tblGrid>
                <a:gridCol w="1419194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3657802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2720634411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245864960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</a:tblGrid>
              <a:tr h="714042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FOOD LION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PUBLIX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SAFEWAY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TRADER JOE’S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ALBERTSON’S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endParaRPr lang="en-US" sz="800" b="0" i="1" u="none" strike="noStrike" dirty="0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 </a:t>
                      </a:r>
                    </a:p>
                    <a:p>
                      <a:pPr algn="ctr" rtl="0" fontAlgn="t"/>
                      <a:r>
                        <a:rPr lang="en-US" sz="105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[16759]</a:t>
                      </a:r>
                      <a:endParaRPr lang="en-US" sz="1050" b="0" i="1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[10219]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441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[434]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[615]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[242]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[1356]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96221"/>
                  </a:ext>
                </a:extLst>
              </a:tr>
              <a:tr h="199327">
                <a:tc rowSpan="2">
                  <a:txBody>
                    <a:bodyPr/>
                    <a:lstStyle/>
                    <a:p>
                      <a:pPr algn="ctr" fontAlgn="ctr"/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Where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Home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85%</a:t>
                      </a:r>
                      <a:endParaRPr lang="en-US" sz="1100" b="0" i="0" u="none" strike="noStrike" dirty="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83%</a:t>
                      </a:r>
                      <a:endParaRPr lang="en-US" sz="1100" b="0" i="0" u="none" strike="noStrike" dirty="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Out of Home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11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</a:t>
                      </a:r>
                      <a:endParaRPr lang="en-US" sz="11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9723"/>
                  </a:ext>
                </a:extLst>
              </a:tr>
              <a:tr h="199327">
                <a:tc rowSpan="6">
                  <a:txBody>
                    <a:bodyPr/>
                    <a:lstStyle/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Why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Meal Time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57%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50%</a:t>
                      </a:r>
                      <a:endParaRPr lang="en-US" sz="11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Convenience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Nourishment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33%</a:t>
                      </a:r>
                      <a:endParaRPr lang="en-US" sz="1100" b="0" i="0" u="none" strike="noStrike" dirty="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Pleasure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25%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23%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Social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Grazing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370601"/>
                  </a:ext>
                </a:extLst>
              </a:tr>
              <a:tr h="199327">
                <a:tc rowSpan="8">
                  <a:txBody>
                    <a:bodyPr/>
                    <a:lstStyle/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Female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47%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46%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700206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53%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54%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32139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Z 4-12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20%</a:t>
                      </a:r>
                      <a:endParaRPr lang="en-US" sz="1100" b="0" i="0" u="none" strike="noStrike" kern="1200" dirty="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884860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Z 13-21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412520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Millennial (22-38)</a:t>
                      </a: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27%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337420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X (39-54)</a:t>
                      </a: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19%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80408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Boomers (55-70)</a:t>
                      </a: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582597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Average HH Income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$72.7k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$72.5k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$70.4k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$93.2k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$57.5k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$60.7k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016377"/>
                  </a:ext>
                </a:extLst>
              </a:tr>
              <a:tr h="199327">
                <a:tc rowSpan="3">
                  <a:txBody>
                    <a:bodyPr/>
                    <a:lstStyle/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 With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Alone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46%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43%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248933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With Family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49%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09733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400278"/>
                  </a:ext>
                </a:extLst>
              </a:tr>
              <a:tr h="199327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Watching TV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32%</a:t>
                      </a:r>
                      <a:endParaRPr lang="en-US" sz="1100" b="0" i="0" u="none" strike="noStrike" dirty="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27%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500640"/>
                  </a:ext>
                </a:extLst>
              </a:tr>
              <a:tr h="199327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Relaxing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92741"/>
                  </a:ext>
                </a:extLst>
              </a:tr>
              <a:tr h="199327">
                <a:tc rowSpan="3">
                  <a:txBody>
                    <a:bodyPr/>
                    <a:lstStyle/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Activities</a:t>
                      </a:r>
                    </a:p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(Top 5)</a:t>
                      </a: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Socializing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2282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Getting Ready for Day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415075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Social Media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4752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AC26FCC-11C9-C949-A8B4-D11D917242C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000" y="1196684"/>
            <a:ext cx="12456000" cy="415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DFED0-D47F-5C46-981B-3A776608722A}"/>
              </a:ext>
            </a:extLst>
          </p:cNvPr>
          <p:cNvCxnSpPr>
            <a:cxnSpLocks/>
          </p:cNvCxnSpPr>
          <p:nvPr/>
        </p:nvCxnSpPr>
        <p:spPr>
          <a:xfrm>
            <a:off x="11281917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FF1A9B-E123-0A46-9427-27605577F8CC}"/>
              </a:ext>
            </a:extLst>
          </p:cNvPr>
          <p:cNvCxnSpPr>
            <a:cxnSpLocks/>
          </p:cNvCxnSpPr>
          <p:nvPr/>
        </p:nvCxnSpPr>
        <p:spPr>
          <a:xfrm>
            <a:off x="9054366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6E465E-3DE2-E04F-A66A-D778D9965054}"/>
              </a:ext>
            </a:extLst>
          </p:cNvPr>
          <p:cNvCxnSpPr>
            <a:cxnSpLocks/>
          </p:cNvCxnSpPr>
          <p:nvPr/>
        </p:nvCxnSpPr>
        <p:spPr>
          <a:xfrm>
            <a:off x="5726093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B7A3EC-2A12-6B4E-9855-9B7F5DC7C22F}"/>
              </a:ext>
            </a:extLst>
          </p:cNvPr>
          <p:cNvCxnSpPr>
            <a:cxnSpLocks/>
          </p:cNvCxnSpPr>
          <p:nvPr/>
        </p:nvCxnSpPr>
        <p:spPr>
          <a:xfrm>
            <a:off x="6844951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71142-2862-F54A-AB51-E38D8B0C16A4}"/>
              </a:ext>
            </a:extLst>
          </p:cNvPr>
          <p:cNvCxnSpPr>
            <a:cxnSpLocks/>
          </p:cNvCxnSpPr>
          <p:nvPr/>
        </p:nvCxnSpPr>
        <p:spPr>
          <a:xfrm>
            <a:off x="7952370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1861D5-A33C-1347-B57B-7A38D78C6695}"/>
              </a:ext>
            </a:extLst>
          </p:cNvPr>
          <p:cNvCxnSpPr>
            <a:cxnSpLocks/>
          </p:cNvCxnSpPr>
          <p:nvPr/>
        </p:nvCxnSpPr>
        <p:spPr>
          <a:xfrm>
            <a:off x="10179865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0C60E607-85A3-3646-96DC-210B75D948A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429860" y="3514315"/>
            <a:ext cx="5652925" cy="43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D39895-6BC2-C94F-A2F4-ECCDB9480F3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550316" y="3514315"/>
            <a:ext cx="5652925" cy="4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69972B1-B02B-A84D-AC19-FE832EF8FF1B}"/>
              </a:ext>
            </a:extLst>
          </p:cNvPr>
          <p:cNvSpPr/>
          <p:nvPr/>
        </p:nvSpPr>
        <p:spPr>
          <a:xfrm>
            <a:off x="4808737" y="1254727"/>
            <a:ext cx="39047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</a:t>
            </a: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F8B57FE-CBA9-624E-8512-2982A9EF06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123497" y="3514314"/>
            <a:ext cx="5652925" cy="43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02EDF8F-2696-AA49-B84F-6F38DD7328C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232888" y="3514315"/>
            <a:ext cx="5652925" cy="43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27F22A8-509C-124F-AB39-F16134C288E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042097" y="3514314"/>
            <a:ext cx="5652925" cy="4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1834B6B-A464-2747-A797-F59579D2D30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90624" y="3514314"/>
            <a:ext cx="5652925" cy="4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DC36EE-375D-E645-9284-80B2E374A84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797648" y="3514314"/>
            <a:ext cx="5652925" cy="43200"/>
          </a:xfrm>
          <a:prstGeom prst="rect">
            <a:avLst/>
          </a:prstGeom>
        </p:spPr>
      </p:pic>
      <p:sp>
        <p:nvSpPr>
          <p:cNvPr id="68" name="Title 4">
            <a:extLst>
              <a:ext uri="{FF2B5EF4-FFF2-40B4-BE49-F238E27FC236}">
                <a16:creationId xmlns:a16="http://schemas.microsoft.com/office/drawing/2014/main" id="{E1B640FD-E807-C041-9019-12E56115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4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RETAILER COMPARISON – Consumption Behaviors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F2EBDE9-48B1-8C49-BED9-135FEA87343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08" y="4755006"/>
            <a:ext cx="504000" cy="504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1BA6E66-48A6-2640-8940-008E1D56866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857" y="3583745"/>
            <a:ext cx="466131" cy="46613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14E73A2-ABAC-A048-B02B-949827C4626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5" y="2215343"/>
            <a:ext cx="466131" cy="4661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F7B7F02-479C-8045-9142-00CE521850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69" y="1457455"/>
            <a:ext cx="452878" cy="452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B5EAAF5-E5EC-E247-98A0-ED7879D2963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775" y="5465719"/>
            <a:ext cx="545312" cy="54531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E6753D2-E844-4873-835E-3FBD9A222752}"/>
              </a:ext>
            </a:extLst>
          </p:cNvPr>
          <p:cNvSpPr txBox="1"/>
          <p:nvPr/>
        </p:nvSpPr>
        <p:spPr>
          <a:xfrm>
            <a:off x="3823193" y="6461433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% (Change PP Vs Benchmark)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Base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Sample size: LS: 0-150,   151-250 | Significance vs Total @ 95% CL :    High     Low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D55168E-4835-4CAD-A918-30040C190A1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859224" y="3653067"/>
            <a:ext cx="5652925" cy="43200"/>
          </a:xfrm>
          <a:prstGeom prst="rect">
            <a:avLst/>
          </a:prstGeom>
        </p:spPr>
      </p:pic>
      <p:sp>
        <p:nvSpPr>
          <p:cNvPr id="32" name="notAvailable">
            <a:extLst>
              <a:ext uri="{FF2B5EF4-FFF2-40B4-BE49-F238E27FC236}">
                <a16:creationId xmlns:a16="http://schemas.microsoft.com/office/drawing/2014/main" id="{5499C1AF-AFC8-4104-B8A7-4F0B7A2C51B6}"/>
              </a:ext>
            </a:extLst>
          </p:cNvPr>
          <p:cNvSpPr txBox="1"/>
          <p:nvPr/>
        </p:nvSpPr>
        <p:spPr>
          <a:xfrm>
            <a:off x="1571973" y="5789738"/>
            <a:ext cx="10424425" cy="275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Not Applicable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044D78-E967-40B4-BC7B-31D4A0269E27}"/>
              </a:ext>
            </a:extLst>
          </p:cNvPr>
          <p:cNvSpPr/>
          <p:nvPr/>
        </p:nvSpPr>
        <p:spPr>
          <a:xfrm>
            <a:off x="5421759" y="6655254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F22CC1-EDFC-4B19-AA23-346061E9115B}"/>
              </a:ext>
            </a:extLst>
          </p:cNvPr>
          <p:cNvSpPr/>
          <p:nvPr/>
        </p:nvSpPr>
        <p:spPr>
          <a:xfrm>
            <a:off x="7740582" y="6666978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57913D-15CA-4D84-9D72-760663DF7457}"/>
              </a:ext>
            </a:extLst>
          </p:cNvPr>
          <p:cNvSpPr/>
          <p:nvPr/>
        </p:nvSpPr>
        <p:spPr>
          <a:xfrm>
            <a:off x="8121024" y="6664635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301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327AB-88D1-5449-94B4-DC2800895352}"/>
              </a:ext>
            </a:extLst>
          </p:cNvPr>
          <p:cNvSpPr/>
          <p:nvPr/>
        </p:nvSpPr>
        <p:spPr>
          <a:xfrm>
            <a:off x="0" y="2519569"/>
            <a:ext cx="7825508" cy="12573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APPENDIX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D918E6-473E-3D4D-8A21-C25DE2BD5699}"/>
              </a:ext>
            </a:extLst>
          </p:cNvPr>
          <p:cNvGrpSpPr/>
          <p:nvPr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894B9A-A17D-304E-BF44-E5CB19758119}"/>
                </a:ext>
              </a:extLst>
            </p:cNvPr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19">
              <a:extLst>
                <a:ext uri="{FF2B5EF4-FFF2-40B4-BE49-F238E27FC236}">
                  <a16:creationId xmlns:a16="http://schemas.microsoft.com/office/drawing/2014/main" id="{71ACD336-2BDB-2E49-B5E4-026DD61038DA}"/>
                </a:ext>
              </a:extLst>
            </p:cNvPr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4" descr="Image result for kelloggs logo">
            <a:extLst>
              <a:ext uri="{FF2B5EF4-FFF2-40B4-BE49-F238E27FC236}">
                <a16:creationId xmlns:a16="http://schemas.microsoft.com/office/drawing/2014/main" id="{BD8104E7-A948-C848-84DA-0371947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4D3F0-9DB4-E443-883D-ECBD1B4135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r="6957"/>
          <a:stretch/>
        </p:blipFill>
        <p:spPr>
          <a:xfrm>
            <a:off x="7825507" y="717817"/>
            <a:ext cx="4100525" cy="40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15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5C52C-441F-4258-8FA1-1444EF17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48" y="1436023"/>
            <a:ext cx="7516050" cy="4225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13425"/>
            <a:ext cx="10700826" cy="944762"/>
          </a:xfrm>
        </p:spPr>
        <p:txBody>
          <a:bodyPr>
            <a:normAutofit/>
          </a:bodyPr>
          <a:lstStyle/>
          <a:p>
            <a:r>
              <a:rPr lang="en-US" dirty="0"/>
              <a:t>CUSTOM CHANNEL COMPARISON INTERPRETATION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142839" y="2309096"/>
            <a:ext cx="3709321" cy="20902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426720" y="1817936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CHANNEL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“Across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occasions, 4% of items are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Natural Retailers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19" name="Filter2"/>
          <p:cNvSpPr/>
          <p:nvPr/>
        </p:nvSpPr>
        <p:spPr>
          <a:xfrm>
            <a:off x="426719" y="3749107"/>
            <a:ext cx="1857829" cy="12557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“22% of  Grocery Retailers purchases are consumed at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Dinner occasions, compared to 23% of total purchases. 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061983" y="4743091"/>
            <a:ext cx="3038620" cy="8558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 flipV="1">
            <a:off x="1966029" y="4004424"/>
            <a:ext cx="2384991" cy="5675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6F60C-539A-4B7F-BF05-87AE7C4617ED}"/>
              </a:ext>
            </a:extLst>
          </p:cNvPr>
          <p:cNvSpPr/>
          <p:nvPr/>
        </p:nvSpPr>
        <p:spPr>
          <a:xfrm>
            <a:off x="9800598" y="411522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2E3196D-CEB0-4098-BEDB-5E606476DF56}"/>
              </a:ext>
            </a:extLst>
          </p:cNvPr>
          <p:cNvSpPr txBox="1"/>
          <p:nvPr/>
        </p:nvSpPr>
        <p:spPr>
          <a:xfrm>
            <a:off x="3527475" y="6562116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2812574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6FE4-8F04-4E31-9855-6E117729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282" y="973790"/>
            <a:ext cx="7701243" cy="43482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1983640" y="2105526"/>
            <a:ext cx="4112360" cy="2859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426720" y="1817936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CHANNEL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“Across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occasions, 4% of items are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Natural Retailers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80651" y="5358045"/>
            <a:ext cx="2755137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SIZES,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INDEXED TO TOTAL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“Discount Retailers under index on Lunch (74) and </a:t>
            </a:r>
            <a:r>
              <a:rPr lang="en-US" sz="1200" i="1" noProof="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over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 on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Family Breakfast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129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).”</a:t>
            </a:r>
          </a:p>
        </p:txBody>
      </p:sp>
      <p:cxnSp>
        <p:nvCxnSpPr>
          <p:cNvPr id="36" name="Straight Connector 35"/>
          <p:cNvCxnSpPr>
            <a:cxnSpLocks/>
            <a:stCxn id="16" idx="1"/>
          </p:cNvCxnSpPr>
          <p:nvPr/>
        </p:nvCxnSpPr>
        <p:spPr>
          <a:xfrm flipH="1">
            <a:off x="7371471" y="4429159"/>
            <a:ext cx="2743199" cy="812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3384646" y="3019926"/>
            <a:ext cx="1873154" cy="25281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496936" y="5740177"/>
          <a:ext cx="1890215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215">
                  <a:extLst>
                    <a:ext uri="{9D8B030D-6E8A-4147-A177-3AD203B41FA5}">
                      <a16:colId xmlns:a16="http://schemas.microsoft.com/office/drawing/2014/main" val="4261540772"/>
                    </a:ext>
                  </a:extLst>
                </a:gridCol>
              </a:tblGrid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Occasion Size within Channel %</a:t>
                      </a:r>
                      <a:endParaRPr 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289655"/>
                  </a:ext>
                </a:extLst>
              </a:tr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Total Occasion Size 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4780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331436" y="5796694"/>
            <a:ext cx="1427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488CF6-D8B2-4ED2-A18F-55D7B4916D31}"/>
              </a:ext>
            </a:extLst>
          </p:cNvPr>
          <p:cNvSpPr/>
          <p:nvPr/>
        </p:nvSpPr>
        <p:spPr>
          <a:xfrm>
            <a:off x="10114670" y="4022894"/>
            <a:ext cx="2040063" cy="8125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B5B856-53D8-4F01-B3AA-403B1FC0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13425"/>
            <a:ext cx="10700826" cy="944762"/>
          </a:xfrm>
        </p:spPr>
        <p:txBody>
          <a:bodyPr>
            <a:normAutofit/>
          </a:bodyPr>
          <a:lstStyle/>
          <a:p>
            <a:r>
              <a:rPr lang="en-US" dirty="0"/>
              <a:t>CUSTOM CHANNEL COMPARISON INTERPRETATION GUIDE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065544E-DAD2-4E81-80B7-2159D6466A19}"/>
              </a:ext>
            </a:extLst>
          </p:cNvPr>
          <p:cNvSpPr txBox="1"/>
          <p:nvPr/>
        </p:nvSpPr>
        <p:spPr>
          <a:xfrm>
            <a:off x="3527475" y="6562116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418382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dirty="0"/>
              <a:t>Occasions allow us to move beyond category-first thinking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661" y="1288748"/>
            <a:ext cx="8990237" cy="10476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39" tIns="35069" rIns="70139" bIns="3506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113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Occasions challenge us to think about how to better meet the needs within the occasions compared to our category competitors and against competing categories.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2568490"/>
            <a:ext cx="7903403" cy="36016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61" y="2988002"/>
            <a:ext cx="8253257" cy="2762660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Intuitive and globally understood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Provide clarity on what people eat and why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Sharpen our perspective on consumer behavior and trends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Identify white-space and category-adjacent growth opportunities 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Understand truly “ownable” occasions where Kellogg’s can differentiate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innovation and commercialization efforts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M&amp;A activities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7" b="9931"/>
          <a:stretch/>
        </p:blipFill>
        <p:spPr>
          <a:xfrm>
            <a:off x="7903403" y="2568490"/>
            <a:ext cx="4274801" cy="3601684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660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73EA8D-C354-47B4-816D-8ABC7737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96" y="1409700"/>
            <a:ext cx="7440153" cy="4187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142839" y="2309096"/>
            <a:ext cx="3772186" cy="2531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426720" y="1817936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CHANNEL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“Across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occasions, 4% of items are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Natural Retailers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19" name="Filter2"/>
          <p:cNvSpPr/>
          <p:nvPr/>
        </p:nvSpPr>
        <p:spPr>
          <a:xfrm>
            <a:off x="426719" y="3832206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CATEGORY SIZES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“37% of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Grocery Retailers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purchases are main meal foods, compared to 40% of total purchases. 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446467" y="4544840"/>
            <a:ext cx="2354137" cy="9034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 flipV="1">
            <a:off x="1966032" y="4004425"/>
            <a:ext cx="2434518" cy="6278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D3652-2DE6-4201-ABC8-489AAF4628FC}"/>
              </a:ext>
            </a:extLst>
          </p:cNvPr>
          <p:cNvSpPr/>
          <p:nvPr/>
        </p:nvSpPr>
        <p:spPr>
          <a:xfrm>
            <a:off x="9800598" y="411522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41CAFC-8AD7-496B-8F4B-04E6C52A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13425"/>
            <a:ext cx="10700826" cy="944762"/>
          </a:xfrm>
        </p:spPr>
        <p:txBody>
          <a:bodyPr>
            <a:normAutofit/>
          </a:bodyPr>
          <a:lstStyle/>
          <a:p>
            <a:r>
              <a:rPr lang="en-US" dirty="0"/>
              <a:t>CUSTOM CHANNEL COMPARISON INTERPRETATION GUIDE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A5A8C-E0D9-41EB-A6D2-4945F6A80226}"/>
              </a:ext>
            </a:extLst>
          </p:cNvPr>
          <p:cNvSpPr txBox="1"/>
          <p:nvPr/>
        </p:nvSpPr>
        <p:spPr>
          <a:xfrm>
            <a:off x="3527475" y="6562116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4221435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826DBB-4E92-4F25-9A20-69047148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398" y="794337"/>
            <a:ext cx="7587521" cy="43129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284552" y="1788531"/>
            <a:ext cx="3343362" cy="30951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/>
          </p:cNvSpPr>
          <p:nvPr/>
        </p:nvSpPr>
        <p:spPr>
          <a:xfrm>
            <a:off x="418090" y="1207516"/>
            <a:ext cx="1950180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WHERE CONSUMED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“63% of items purchased at Total Food Service are consumed out of home.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 flipH="1">
            <a:off x="2381065" y="2311837"/>
            <a:ext cx="3246849" cy="3533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/>
          </p:cNvSpPr>
          <p:nvPr/>
        </p:nvSpPr>
        <p:spPr>
          <a:xfrm>
            <a:off x="426720" y="2157843"/>
            <a:ext cx="2119532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MOTIVATIONS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“29% of items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Total Food Service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are eaten for pleasure.”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2381065" y="3435927"/>
            <a:ext cx="3246849" cy="7309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</p:cNvCxnSpPr>
          <p:nvPr/>
        </p:nvCxnSpPr>
        <p:spPr>
          <a:xfrm flipH="1" flipV="1">
            <a:off x="8349916" y="5031076"/>
            <a:ext cx="1272363" cy="4445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/>
          </p:cNvSpPr>
          <p:nvPr/>
        </p:nvSpPr>
        <p:spPr>
          <a:xfrm>
            <a:off x="418090" y="4044324"/>
            <a:ext cx="2151631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“27% of items purchased at Total Food</a:t>
            </a:r>
            <a:r>
              <a:rPr kumimoji="0" lang="en-US" sz="1200" b="0" i="1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Service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are eaten by millennials.”</a:t>
            </a: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2149932" y="4044324"/>
            <a:ext cx="3477982" cy="9867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26720" y="5023917"/>
            <a:ext cx="2261828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 WITH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“For 57% of items purchased at Total Food Service, the consumer eats with family.”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58067" y="5254749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ACTIVITIES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“For 18% of items purchased at Total Food Service, the consumer eats while watching TV.”</a:t>
            </a: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5859047" y="4295274"/>
            <a:ext cx="184043" cy="8776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</p:cNvCxnSpPr>
          <p:nvPr/>
        </p:nvCxnSpPr>
        <p:spPr>
          <a:xfrm flipH="1">
            <a:off x="2368271" y="2997381"/>
            <a:ext cx="3259643" cy="3533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>
            <a:spLocks/>
          </p:cNvSpPr>
          <p:nvPr/>
        </p:nvSpPr>
        <p:spPr>
          <a:xfrm>
            <a:off x="413925" y="3108172"/>
            <a:ext cx="2132327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GENDER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“53% of items purchased at Total Food Service are eaten by women.”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B055F-AAB6-4417-AE7D-9BD36AF569CA}"/>
              </a:ext>
            </a:extLst>
          </p:cNvPr>
          <p:cNvSpPr/>
          <p:nvPr/>
        </p:nvSpPr>
        <p:spPr>
          <a:xfrm>
            <a:off x="9569627" y="5402482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7FF1F31-1A9E-4A2E-9202-38658865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13425"/>
            <a:ext cx="10700826" cy="944762"/>
          </a:xfrm>
        </p:spPr>
        <p:txBody>
          <a:bodyPr>
            <a:normAutofit/>
          </a:bodyPr>
          <a:lstStyle/>
          <a:p>
            <a:r>
              <a:rPr lang="en-US" dirty="0"/>
              <a:t>CUSTOM CHANNEL COMPARISON INTERPRETATION GUIDE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57F06DB-E3A9-482F-A58E-B1E065FCF86B}"/>
              </a:ext>
            </a:extLst>
          </p:cNvPr>
          <p:cNvSpPr txBox="1"/>
          <p:nvPr/>
        </p:nvSpPr>
        <p:spPr>
          <a:xfrm>
            <a:off x="3527475" y="6562116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3876982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23BB3-66FA-46F3-998F-05F7B4C28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866" y="1403353"/>
            <a:ext cx="7588175" cy="3996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27498"/>
            <a:ext cx="10532829" cy="944762"/>
          </a:xfrm>
        </p:spPr>
        <p:txBody>
          <a:bodyPr>
            <a:normAutofit/>
          </a:bodyPr>
          <a:lstStyle/>
          <a:p>
            <a:r>
              <a:rPr lang="en-US" dirty="0"/>
              <a:t>RETAILER COMPARISON INTERPRETATION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284547" y="2053884"/>
            <a:ext cx="5161282" cy="2141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426718" y="1750570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RETAILER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“Within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Grocery 7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items are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19" name="Filter2"/>
          <p:cNvSpPr/>
          <p:nvPr/>
        </p:nvSpPr>
        <p:spPr>
          <a:xfrm>
            <a:off x="426719" y="3666009"/>
            <a:ext cx="1857829" cy="14219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“24% of Kroger purchases are consumed at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Dinner occasions, compared to 22% of Total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Grocery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purchases. 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132320" y="4519196"/>
            <a:ext cx="2668278" cy="76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 flipV="1">
            <a:off x="1966029" y="3969698"/>
            <a:ext cx="4659854" cy="3700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B85056B-622C-4B73-991D-549A1C4D1FA4}"/>
              </a:ext>
            </a:extLst>
          </p:cNvPr>
          <p:cNvSpPr/>
          <p:nvPr/>
        </p:nvSpPr>
        <p:spPr>
          <a:xfrm>
            <a:off x="9800598" y="411522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09368C3-3372-416F-8C73-139C7A39DE66}"/>
              </a:ext>
            </a:extLst>
          </p:cNvPr>
          <p:cNvSpPr txBox="1"/>
          <p:nvPr/>
        </p:nvSpPr>
        <p:spPr>
          <a:xfrm>
            <a:off x="3527475" y="6562116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818920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A99775-0F64-46E0-9F59-88C2F5A0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868" y="1144450"/>
            <a:ext cx="8020221" cy="41356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187018" y="2085975"/>
            <a:ext cx="5223432" cy="7708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3305" y="5188920"/>
            <a:ext cx="2181243" cy="12557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INDEX,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RETAILER TO CHANNEL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“Compared to the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Grocery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retailers, Kroger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 indexes on Lunch (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95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and over indexes on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Dinner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(110).”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271657" y="4544840"/>
            <a:ext cx="2528944" cy="4916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2187018" y="3372277"/>
            <a:ext cx="4530128" cy="24244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417436" y="5740177"/>
          <a:ext cx="1890215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215">
                  <a:extLst>
                    <a:ext uri="{9D8B030D-6E8A-4147-A177-3AD203B41FA5}">
                      <a16:colId xmlns:a16="http://schemas.microsoft.com/office/drawing/2014/main" val="4261540772"/>
                    </a:ext>
                  </a:extLst>
                </a:gridCol>
              </a:tblGrid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Occasion Size within Retailer %</a:t>
                      </a:r>
                      <a:endParaRPr 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289655"/>
                  </a:ext>
                </a:extLst>
              </a:tr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Occasion Size within</a:t>
                      </a:r>
                      <a:r>
                        <a:rPr lang="en-US" sz="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Channel 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4780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290036" y="5796694"/>
            <a:ext cx="1427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</a:t>
            </a:r>
          </a:p>
        </p:txBody>
      </p:sp>
      <p:sp>
        <p:nvSpPr>
          <p:cNvPr id="20" name="Filter1"/>
          <p:cNvSpPr/>
          <p:nvPr/>
        </p:nvSpPr>
        <p:spPr>
          <a:xfrm>
            <a:off x="426719" y="2392568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RETAILER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“Within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Grocery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7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items are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2F9E60-26FB-48ED-B8A8-572AA33168F0}"/>
              </a:ext>
            </a:extLst>
          </p:cNvPr>
          <p:cNvSpPr/>
          <p:nvPr/>
        </p:nvSpPr>
        <p:spPr>
          <a:xfrm>
            <a:off x="9800598" y="411522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6357899-F36A-4623-BA6C-FB29CF926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27498"/>
            <a:ext cx="10532829" cy="944762"/>
          </a:xfrm>
        </p:spPr>
        <p:txBody>
          <a:bodyPr>
            <a:normAutofit/>
          </a:bodyPr>
          <a:lstStyle/>
          <a:p>
            <a:r>
              <a:rPr lang="en-US" dirty="0"/>
              <a:t>RETAILER COMPARISON INTERPRETATION GUIDE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16A14-1BE6-4B89-BBB5-FEF10F263761}"/>
              </a:ext>
            </a:extLst>
          </p:cNvPr>
          <p:cNvSpPr txBox="1"/>
          <p:nvPr/>
        </p:nvSpPr>
        <p:spPr>
          <a:xfrm>
            <a:off x="3527475" y="6562116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3655632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9D018A-5034-44A7-A78D-81FAE1589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140" y="1112368"/>
            <a:ext cx="7931147" cy="44590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183524" y="1952655"/>
            <a:ext cx="5350751" cy="1523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26719" y="3915306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CATEGORY SIZES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“31% of Publix purchases are fruits and veggies, compared to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27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</a:t>
            </a:r>
            <a:r>
              <a:rPr lang="en-US" sz="1200" i="1" noProof="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Grocery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455877" y="4544840"/>
            <a:ext cx="2344725" cy="8993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1966030" y="3234096"/>
            <a:ext cx="5682545" cy="812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ilter1"/>
          <p:cNvSpPr/>
          <p:nvPr/>
        </p:nvSpPr>
        <p:spPr>
          <a:xfrm>
            <a:off x="426718" y="1750570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RETAILER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“Within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Grocery,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7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items are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9AFEAE-E371-4A17-B58D-0073249C5F58}"/>
              </a:ext>
            </a:extLst>
          </p:cNvPr>
          <p:cNvSpPr/>
          <p:nvPr/>
        </p:nvSpPr>
        <p:spPr>
          <a:xfrm>
            <a:off x="9966280" y="4022894"/>
            <a:ext cx="2188454" cy="8125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751B3E2-E2E7-4DA9-A06A-C9BD53FE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27498"/>
            <a:ext cx="10532829" cy="944762"/>
          </a:xfrm>
        </p:spPr>
        <p:txBody>
          <a:bodyPr>
            <a:normAutofit/>
          </a:bodyPr>
          <a:lstStyle/>
          <a:p>
            <a:r>
              <a:rPr lang="en-US" dirty="0"/>
              <a:t>RETAILER COMPARISON INTERPRETATION GUIDE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B0D67-4ABE-45E0-B40C-7EABC840F7FB}"/>
              </a:ext>
            </a:extLst>
          </p:cNvPr>
          <p:cNvSpPr txBox="1"/>
          <p:nvPr/>
        </p:nvSpPr>
        <p:spPr>
          <a:xfrm>
            <a:off x="3527475" y="6562116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179558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3A2427-5E75-4E78-BF33-73A902A4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29" y="999314"/>
            <a:ext cx="7944830" cy="42063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1899140" y="1794166"/>
            <a:ext cx="6016135" cy="2353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/>
          </p:cNvSpPr>
          <p:nvPr/>
        </p:nvSpPr>
        <p:spPr>
          <a:xfrm>
            <a:off x="418090" y="1207516"/>
            <a:ext cx="1857829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WHERE CONSUMED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87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items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are consumed at home.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426720" y="2060567"/>
            <a:ext cx="1857829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MOTIVATIONS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“24% of items purchased at Kroger are eaten for pleasure.”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2156330" y="3527100"/>
            <a:ext cx="5063616" cy="5125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  <a:stCxn id="21" idx="1"/>
          </p:cNvCxnSpPr>
          <p:nvPr/>
        </p:nvCxnSpPr>
        <p:spPr>
          <a:xfrm flipH="1">
            <a:off x="7718260" y="4429159"/>
            <a:ext cx="2358656" cy="6105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/>
          </p:cNvSpPr>
          <p:nvPr/>
        </p:nvSpPr>
        <p:spPr>
          <a:xfrm>
            <a:off x="392377" y="3740920"/>
            <a:ext cx="1857829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“27% of items purchased at Kroger are eaten by Millennials.”</a:t>
            </a: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2452062" y="4114800"/>
            <a:ext cx="4767884" cy="12304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26720" y="5122773"/>
            <a:ext cx="2237386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 WITH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“For 48% of items purchased at Kroger, the consumer eats with family.”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964157" y="5201351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ACTIVITIES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“For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35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items purchased 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 Kroger,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consumer eats while watching TV.”</a:t>
            </a: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7421880" y="4394898"/>
            <a:ext cx="93799" cy="10405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</p:cNvCxnSpPr>
          <p:nvPr/>
        </p:nvCxnSpPr>
        <p:spPr>
          <a:xfrm flipH="1" flipV="1">
            <a:off x="2156330" y="3029910"/>
            <a:ext cx="5063617" cy="1133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>
            <a:spLocks/>
          </p:cNvSpPr>
          <p:nvPr/>
        </p:nvSpPr>
        <p:spPr>
          <a:xfrm>
            <a:off x="413925" y="2913618"/>
            <a:ext cx="1857829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GENDER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“57% of items purchased at Kroger are eaten by women.”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777C3C-2F31-44A2-B510-6889FDFD6322}"/>
              </a:ext>
            </a:extLst>
          </p:cNvPr>
          <p:cNvSpPr/>
          <p:nvPr/>
        </p:nvSpPr>
        <p:spPr>
          <a:xfrm>
            <a:off x="10076916" y="4022894"/>
            <a:ext cx="2137977" cy="8125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DA3B5DB-2101-49F9-9052-BD90C20A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27498"/>
            <a:ext cx="10532829" cy="944762"/>
          </a:xfrm>
        </p:spPr>
        <p:txBody>
          <a:bodyPr>
            <a:normAutofit/>
          </a:bodyPr>
          <a:lstStyle/>
          <a:p>
            <a:r>
              <a:rPr lang="en-US" dirty="0"/>
              <a:t>RETAILER COMPARISON INTERPRETATION GUIDE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A91380-C6CA-4337-AFA4-F96BFEC3FF14}"/>
              </a:ext>
            </a:extLst>
          </p:cNvPr>
          <p:cNvCxnSpPr>
            <a:cxnSpLocks/>
          </p:cNvCxnSpPr>
          <p:nvPr/>
        </p:nvCxnSpPr>
        <p:spPr>
          <a:xfrm flipH="1" flipV="1">
            <a:off x="2156332" y="2332568"/>
            <a:ext cx="5063618" cy="180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10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6720" y="796619"/>
            <a:ext cx="11338560" cy="3107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</a:t>
            </a:r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14 occasion types 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are defined by combinations of respondent answers to the following questions:</a:t>
            </a:r>
          </a:p>
        </p:txBody>
      </p:sp>
      <p:sp>
        <p:nvSpPr>
          <p:cNvPr id="10" name="Freeform 9"/>
          <p:cNvSpPr/>
          <p:nvPr/>
        </p:nvSpPr>
        <p:spPr>
          <a:xfrm>
            <a:off x="457656" y="2181255"/>
            <a:ext cx="2651760" cy="187644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marR="0" lvl="0" indent="0" algn="l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/>
                <a:solidFill>
                  <a:srgbClr val="DB1348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Would you describe this occasion as: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meal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snack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beverage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Something else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066845" y="2181255"/>
            <a:ext cx="2756287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Which best describes when you/your child had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Breakfast or with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breakfast and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Lunch or with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lunch and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Shortly after school / work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Just before dinner / appetizers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Dinner or with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Immediately after dinner, as a dessert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After dinner, in the evening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going to bed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middle of the night</a:t>
            </a:r>
          </a:p>
        </p:txBody>
      </p:sp>
      <p:sp>
        <p:nvSpPr>
          <p:cNvPr id="12" name="Freeform 11"/>
          <p:cNvSpPr/>
          <p:nvPr/>
        </p:nvSpPr>
        <p:spPr>
          <a:xfrm>
            <a:off x="6157580" y="2181254"/>
            <a:ext cx="2651760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R="0" lvl="0" indent="0" defTabSz="7112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Who else was with you/your child at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No one/I was alone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spouse/partner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child/children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parent(s)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 family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Colleagues/Co-workers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Several friends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One friend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sp>
        <p:nvSpPr>
          <p:cNvPr id="13" name="Freeform 12"/>
          <p:cNvSpPr/>
          <p:nvPr/>
        </p:nvSpPr>
        <p:spPr>
          <a:xfrm>
            <a:off x="8919612" y="2181253"/>
            <a:ext cx="3181227" cy="502753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Where did you/your child eat/drink during this occasion?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work/office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School Kindergarten through Grade 12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College/university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Coffee shop/café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Quick service restaurant/fast food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Sit down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Full-service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Cafeteria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Deli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Mall/food court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street/walking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Commuting/traveling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Convenience store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Supermarket/grocery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a bar/nightclub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Cinema/Movie theater/amusement park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someone else’s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Outdoors (park, beach, etc.)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Health Club/Gym/sports center/sports field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Hotel or motel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Airport or other transit location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Hospital/ Long Term Care Facility/Retirement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12F82-9394-0B4E-8621-F4907CF2652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2572" y="3854168"/>
            <a:ext cx="5076000" cy="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ADC57F-80C0-224E-9F49-E1BDE13541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12019" y="3854168"/>
            <a:ext cx="5076000" cy="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79CE5-8709-ED48-A353-23F48681BE3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87024" y="3854168"/>
            <a:ext cx="5076000" cy="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3459F-785C-B748-8C16-33B52388F71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526" y="1187820"/>
            <a:ext cx="1073906" cy="1073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B0FCF5-A0B3-434E-8A15-E71CCD96CC9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445" y="1217717"/>
            <a:ext cx="1014112" cy="10141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D8A9A7-7C7B-C94B-945D-144232427E1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4378" y="1257954"/>
            <a:ext cx="933639" cy="933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F18AA-08AA-494B-933C-4FA23DEB6F0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3043" y="1257954"/>
            <a:ext cx="933639" cy="9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3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26720" y="1439185"/>
          <a:ext cx="11484333" cy="4953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703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  <a:gridCol w="5307885">
                  <a:extLst>
                    <a:ext uri="{9D8B030D-6E8A-4147-A177-3AD203B41FA5}">
                      <a16:colId xmlns:a16="http://schemas.microsoft.com/office/drawing/2014/main" val="9527303"/>
                    </a:ext>
                  </a:extLst>
                </a:gridCol>
                <a:gridCol w="3377745">
                  <a:extLst>
                    <a:ext uri="{9D8B030D-6E8A-4147-A177-3AD203B41FA5}">
                      <a16:colId xmlns:a16="http://schemas.microsoft.com/office/drawing/2014/main" val="214102032"/>
                    </a:ext>
                  </a:extLst>
                </a:gridCol>
              </a:tblGrid>
              <a:tr h="601691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Timing of occasion and respondent designation</a:t>
                      </a:r>
                    </a:p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As meal or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Other requirements for where</a:t>
                      </a:r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 and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Who with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68123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 Alone 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359853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BREAKFAST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@ WORK / SCHOOL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at Work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or School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2357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EARLY</a:t>
                      </a:r>
                      <a:r>
                        <a:rPr lang="en-US" sz="1100" b="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MORNING BITE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Breakfast/Instead of Breakfast And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66845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Breakfast and 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8248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Lunch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2360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ALTERNATIVE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Lunch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Lunch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32268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Lunch and 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08004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 /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SCHOOL BITE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Shortly After Work / School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Just Before Dinner/Appetizers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450896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Dinner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7192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Dinner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5448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Must be Alone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6761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WE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3922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Going To Bed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Middle Of The Night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7310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AB6569-EC06-3A45-8C16-879A53B4F29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8867" y="3485126"/>
            <a:ext cx="5940000" cy="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1FF15-718D-3D45-9800-35A31FC1992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4436" y="3485126"/>
            <a:ext cx="5940000" cy="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23A86-B4B5-6746-82F0-7C35AE2C243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699" y="551126"/>
            <a:ext cx="987766" cy="987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7F2EB-7167-AB44-94AF-79FA9F47FA8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5462" y="551126"/>
            <a:ext cx="987766" cy="9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8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818186" y="749743"/>
          <a:ext cx="7114518" cy="5677443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114518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</a:tblGrid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Breakfast Food (prepared by/for you): (e.g., Eggs, Meat (Bacon, Sausage, Ham), Meat Substitutes (Veggie bacon, sausage), Sandwiches, French Toast, Pancakes, Waffles, etc.))</a:t>
                      </a:r>
                      <a:endParaRPr 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Breakfast Food: (e.g., Breakfast Sandwiches, French Toast, Pancakes, Waffles, Toaster Strudels,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72439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Cereals, Muesli, Granola, Oatmeal, Oats (Hot or Cold)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36759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Bread, Toast, Bakery, Breakfast Pastries, Toaster Pastries (e.g., Bagels, Muffins, Donuts, Croissants, Danishes, Coffee Cakes)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3453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Yogurt and Cheese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11966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Fruits and Vegetables (fresh/raw, in juice, cooked)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73676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Salty or Savory Snacks (e.g., Rice/Soy Cakes/Snacks, Rice Crackers, Chips (of any kind), Cheese Puffs, Pretzels, Popcorn, Snack Mixes, Cracker Chips, Pork Rinds)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0687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Meat Snack/Jerky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58785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Nuts, Seeds, Trail Mixes, Roasted Chickpeas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2763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Crackers/Savory Biscuits, Crispbreads, Rusk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60392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Cookies/Sweet Biscuits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480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Bars or Bites (e.g., Cereal Bars, Granola Bars, Sport Bars, Weight Management Bars, Protein Bars or Bites, Marshmallow Treat Bars,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0261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Sweets, Chocolates, Candy, Gum/Mints, Fruit Snacks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214273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Dessert Items/Snacks (Gelatin, Pudding, Custard, Rice Pudding, Tapioca, Ice Cream, Frozen Yogurt, Sherbet/Sorbet, Popsicles, Frozen Fruit Bars)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50208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 Baked Dessert-Like Items (e.g., Cake, Pie, Cupcakes, Brownies, Snack Cakes, Snack Fruit Pies, Biscotti, Tea Cakes,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7460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Appetizers and Entrees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044065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Main Meal Foods (prepared by/for you): (e.g., Meats, Meat Substitutes (e.g., Veggie Burgers, Chik’n, etc.), Soups, Salads, Sandwiches, Burritos/Wraps, Potatoes/French Fries, Pizza, Pasta, Beans, Appetizers,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4252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Mexican Foods/Snacks (Mexico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021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Brazilian Foods/Snacks (Brazil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104908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Meal Replacement Drinks/Nutritional Drinks/Smoothies/Smoothie Bowls/Shakes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46604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Any Beverage (other than a Meal Replacement Drink/Nutritional Drink/Smoothie/Shake)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2008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818185" y="222764"/>
            <a:ext cx="7114518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CATEGORY DESCRIPTIONS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6926" y="985980"/>
            <a:ext cx="4025943" cy="9946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The category definitions provided to respondents are shown on the right.  For more information on any of the below items, please use the link to the master questionnaire document.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114" y="4266101"/>
            <a:ext cx="1533138" cy="1109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E7DC57-0037-2547-8CA2-1BD54A625E9E}"/>
              </a:ext>
            </a:extLst>
          </p:cNvPr>
          <p:cNvSpPr txBox="1">
            <a:spLocks/>
          </p:cNvSpPr>
          <p:nvPr/>
        </p:nvSpPr>
        <p:spPr>
          <a:xfrm>
            <a:off x="466926" y="1864013"/>
            <a:ext cx="3674251" cy="163078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Question wording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Item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Brands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Channel and retailer lists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C50251-F880-48BF-AFF6-43274F022E15}"/>
              </a:ext>
            </a:extLst>
          </p:cNvPr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categories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2469661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26718" y="1683635"/>
          <a:ext cx="11460480" cy="468426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622390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  <a:gridCol w="211015">
                  <a:extLst>
                    <a:ext uri="{9D8B030D-6E8A-4147-A177-3AD203B41FA5}">
                      <a16:colId xmlns:a16="http://schemas.microsoft.com/office/drawing/2014/main" val="3988653655"/>
                    </a:ext>
                  </a:extLst>
                </a:gridCol>
                <a:gridCol w="5627075">
                  <a:extLst>
                    <a:ext uri="{9D8B030D-6E8A-4147-A177-3AD203B41FA5}">
                      <a16:colId xmlns:a16="http://schemas.microsoft.com/office/drawing/2014/main" val="201586123"/>
                    </a:ext>
                  </a:extLst>
                </a:gridCol>
              </a:tblGrid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Grocery Store /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Bakery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Natural/Specialty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Convenience store / Minimarket / gas station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8274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Ethnic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School Kindergarten through Grade 12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8375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Smaller version of a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College / university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5691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 local corner grocery store or bodega or mom and pop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Office / workplace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851794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Traditional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Typical food place (taqueria, food, courier, tortería,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81775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or Traveling 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Coffee shop / café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9822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Dedicated Store (such as Tortillería, Butchery, Poultry, Quesería,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quick service restaurant / fast food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9279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Wholesaler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Full-service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60204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Corner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Mall/food court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2929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Stall / Corner Stand / Informal Sale / Semaphore or High Seller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Deli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94840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Hypermarket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Bar / nightclub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428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Club/Warehouse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Ice cream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443053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Dollar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Club / Gym / sports center / sports field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3529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Discount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86172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Super Store / Mass Merchandise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Hospital / Long Term Care Facility / Retirement Home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99291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Department store / Retail Store (non-food store such as a department store, hardware store,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Airport or other transit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586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food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Cinema / Movie theater / amusement park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0802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Drugstore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Military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2534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Specialty / Gourmet Food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Online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34202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26720" y="1090519"/>
            <a:ext cx="11460480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Franklin Gothic Medium Cond"/>
                <a:ea typeface="+mj-ea"/>
                <a:cs typeface="+mj-cs"/>
              </a:defRPr>
            </a:lvl1pPr>
          </a:lstStyle>
          <a:p>
            <a:r>
              <a:rPr lang="en-US" dirty="0"/>
              <a:t>MASTER </a:t>
            </a:r>
            <a:r>
              <a:rPr lang="en-US"/>
              <a:t>CHANNEL LIST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channels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178038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69625" y="2490103"/>
            <a:ext cx="4416907" cy="2224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Occasions will influence all aspects of the business…</a:t>
            </a:r>
          </a:p>
        </p:txBody>
      </p:sp>
      <p:sp>
        <p:nvSpPr>
          <p:cNvPr id="8" name="Trapezoid 7"/>
          <p:cNvSpPr/>
          <p:nvPr/>
        </p:nvSpPr>
        <p:spPr bwMode="auto">
          <a:xfrm>
            <a:off x="10023" y="205594"/>
            <a:ext cx="2469673" cy="279613"/>
          </a:xfrm>
          <a:prstGeom prst="trapezoid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0885" tIns="0" rIns="70885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999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777593" y="2380358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PORTFOLIO</a:t>
            </a: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5194005" y="2326059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Optimize portfolio by maximizing reach &amp;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minimizing duplication</a:t>
            </a:r>
          </a:p>
        </p:txBody>
      </p:sp>
      <p:sp>
        <p:nvSpPr>
          <p:cNvPr id="23" name="Isosceles Triangle 22"/>
          <p:cNvSpPr/>
          <p:nvPr/>
        </p:nvSpPr>
        <p:spPr>
          <a:xfrm rot="5400000" flipH="1">
            <a:off x="4700560" y="2547039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777593" y="5284483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EXECUTION</a:t>
            </a:r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5194005" y="5227532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in-store execution, activation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and shopper marketing</a:t>
            </a:r>
          </a:p>
        </p:txBody>
      </p:sp>
      <p:sp>
        <p:nvSpPr>
          <p:cNvPr id="24" name="Isosceles Triangle 23"/>
          <p:cNvSpPr/>
          <p:nvPr/>
        </p:nvSpPr>
        <p:spPr>
          <a:xfrm rot="5400000" flipH="1">
            <a:off x="4700560" y="5461666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77593" y="4316442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INNOVATION</a:t>
            </a:r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5194005" y="4260375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Identify innovation spaces, inspire ideation, guide and shape development </a:t>
            </a:r>
          </a:p>
        </p:txBody>
      </p:sp>
      <p:sp>
        <p:nvSpPr>
          <p:cNvPr id="25" name="Isosceles Triangle 24"/>
          <p:cNvSpPr/>
          <p:nvPr/>
        </p:nvSpPr>
        <p:spPr>
          <a:xfrm rot="5400000" flipH="1">
            <a:off x="4700560" y="4490123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77593" y="3348400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BRAND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5194005" y="3293217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and build brands by maximizing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relevance, distinctiveness, clarity and credibility </a:t>
            </a:r>
          </a:p>
        </p:txBody>
      </p:sp>
      <p:sp>
        <p:nvSpPr>
          <p:cNvPr id="30" name="Isosceles Triangle 29"/>
          <p:cNvSpPr/>
          <p:nvPr/>
        </p:nvSpPr>
        <p:spPr>
          <a:xfrm rot="5400000" flipH="1">
            <a:off x="4700560" y="3518581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777593" y="1398314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CATEGORY</a:t>
            </a: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5194005" y="1358901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Unlock category growth opportunities both within our current categories as well as expansion </a:t>
            </a:r>
          </a:p>
        </p:txBody>
      </p:sp>
      <p:sp>
        <p:nvSpPr>
          <p:cNvPr id="33" name="Isosceles Triangle 32"/>
          <p:cNvSpPr/>
          <p:nvPr/>
        </p:nvSpPr>
        <p:spPr>
          <a:xfrm rot="5400000" flipH="1">
            <a:off x="4700560" y="1575497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518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82242"/>
            <a:ext cx="10536700" cy="549275"/>
          </a:xfrm>
        </p:spPr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94541"/>
              </p:ext>
            </p:extLst>
          </p:nvPr>
        </p:nvGraphicFramePr>
        <p:xfrm>
          <a:off x="426720" y="1185367"/>
          <a:ext cx="11407464" cy="519843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3673316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  <a:gridCol w="191305">
                  <a:extLst>
                    <a:ext uri="{9D8B030D-6E8A-4147-A177-3AD203B41FA5}">
                      <a16:colId xmlns:a16="http://schemas.microsoft.com/office/drawing/2014/main" val="3988653655"/>
                    </a:ext>
                  </a:extLst>
                </a:gridCol>
                <a:gridCol w="3675888">
                  <a:extLst>
                    <a:ext uri="{9D8B030D-6E8A-4147-A177-3AD203B41FA5}">
                      <a16:colId xmlns:a16="http://schemas.microsoft.com/office/drawing/2014/main" val="201586123"/>
                    </a:ext>
                  </a:extLst>
                </a:gridCol>
                <a:gridCol w="191067">
                  <a:extLst>
                    <a:ext uri="{9D8B030D-6E8A-4147-A177-3AD203B41FA5}">
                      <a16:colId xmlns:a16="http://schemas.microsoft.com/office/drawing/2014/main" val="3019613029"/>
                    </a:ext>
                  </a:extLst>
                </a:gridCol>
                <a:gridCol w="3675888">
                  <a:extLst>
                    <a:ext uri="{9D8B030D-6E8A-4147-A177-3AD203B41FA5}">
                      <a16:colId xmlns:a16="http://schemas.microsoft.com/office/drawing/2014/main" val="2901016350"/>
                    </a:ext>
                  </a:extLst>
                </a:gridCol>
              </a:tblGrid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TotalWorkSchool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TotalHyper</a:t>
                      </a:r>
                      <a:r>
                        <a:rPr lang="en-IN" sz="1050" b="0" i="0" u="none" strike="noStrike" dirty="0">
                          <a:solidFill>
                            <a:srgbClr val="262626"/>
                          </a:solidFill>
                          <a:effectLst/>
                          <a:latin typeface="Franklin Gothic Book" panose="020B0503020102020204" pitchFamily="34" charset="0"/>
                        </a:rPr>
                        <a:t>/Supermarkets (Brazil)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TotalWorkSchool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(France)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TotalFoodService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TotalWorkSchool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(Brazil)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TotalFoodService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(France)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82742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GroceryRetailers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TotalFoodService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TotalGeneralHospitality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/ Onsite Catering (France)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83756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MassMerchRetailers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Hypermarkets (Brazil)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LargeGroceryRetailers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(France)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56912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NaturalRetailers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Supermarkets (Brazil)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NaturalRetailers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(France)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851794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DiscountRetailers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DiscountStores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(Brazil)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ConvenienceMiniMarketGas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(France)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817750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ClubWarehouse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NeighborhoodSupermarkets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(Brazil)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ClubWarehouse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(France)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98220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DollarStores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ClubWarehouse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(Brazil)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DiscountRetailers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(France)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92796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Drugstores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CashAndCarry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(Brazil)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CafeCoffeeShops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(France)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602045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ConvenienceMiniMarketGas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Pharmas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(Brazil)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29298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CafeCoffeeShops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TotalHyper</a:t>
                      </a:r>
                      <a:r>
                        <a:rPr lang="en-IN" sz="1050" b="0" i="0" u="none" strike="noStrike" dirty="0">
                          <a:solidFill>
                            <a:srgbClr val="262626"/>
                          </a:solidFill>
                          <a:effectLst/>
                          <a:latin typeface="Franklin Gothic Book" panose="020B0503020102020204" pitchFamily="34" charset="0"/>
                        </a:rPr>
                        <a:t>/Supermarkets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TotalGrocery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948409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FastFoodQSRs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TotalWorkSchool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87960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TotalWorkSchool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TotalFoodService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4282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endParaRPr lang="en-US" sz="1050"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TotalFoodService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TotalGeneralHospitality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/ Onsite Catering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443053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endParaRPr lang="en-US" sz="1050" dirty="0"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Hyper/Supermarkets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DiscountGroceryRetailers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35295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endParaRPr lang="en-US" sz="1050"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ClubWarehouse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LargeGroceryRetailers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3659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endParaRPr lang="en-US" sz="1050"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DiscountStores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ConvenienceMiniMarketGas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690377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endParaRPr lang="en-US" sz="1050"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Drugstore/</a:t>
                      </a: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Minisupers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PoundStore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/</a:t>
                      </a: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BargainStore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360606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endParaRPr lang="en-US" sz="1050"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ConvenienceMiniMarketGas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GeneralPharmacy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/</a:t>
                      </a: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HealthBeauty-ledPharmacy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861726"/>
                  </a:ext>
                </a:extLst>
              </a:tr>
              <a:tr h="312569">
                <a:tc>
                  <a:txBody>
                    <a:bodyPr/>
                    <a:lstStyle/>
                    <a:p>
                      <a:endParaRPr lang="en-US" sz="1050"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CafeCoffeeShops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Convenience/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SmallSupermarket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/Minimarket/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PetrolStation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99291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endParaRPr lang="en-US" sz="1050" dirty="0"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TaqueriaTorteríaLunchCounter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CafeCoffeeShops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5868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endParaRPr lang="en-US" sz="1050"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Wholesalers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FastFoodQSRs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08025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endParaRPr lang="en-US" sz="1050"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TotalHyper</a:t>
                      </a:r>
                      <a:r>
                        <a:rPr lang="en-IN" sz="1050" b="0" i="0" u="none" strike="noStrike" dirty="0">
                          <a:solidFill>
                            <a:srgbClr val="262626"/>
                          </a:solidFill>
                          <a:effectLst/>
                          <a:latin typeface="Franklin Gothic Book" panose="020B0503020102020204" pitchFamily="34" charset="0"/>
                        </a:rPr>
                        <a:t>/Supermarkets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DepartmentStores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(UK)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25349"/>
                  </a:ext>
                </a:extLst>
              </a:tr>
              <a:tr h="269207">
                <a:tc>
                  <a:txBody>
                    <a:bodyPr/>
                    <a:lstStyle/>
                    <a:p>
                      <a:endParaRPr lang="en-US" sz="1050" dirty="0"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Clr>
                          <a:srgbClr val="C00000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I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TotalWorkSchool</a:t>
                      </a:r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(Mexico)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34202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26720" y="696620"/>
            <a:ext cx="11460480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Franklin Gothic Medium Cond"/>
                <a:ea typeface="+mj-ea"/>
                <a:cs typeface="+mj-cs"/>
              </a:defRPr>
            </a:lvl1pPr>
          </a:lstStyle>
          <a:p>
            <a:r>
              <a:rPr lang="en-US" dirty="0"/>
              <a:t>CHANNEL NETS LIST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42888" y="6569916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channels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135716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Shape Category Growth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957"/>
            <a:ext cx="12178204" cy="3046086"/>
            <a:chOff x="0" y="1754514"/>
            <a:chExt cx="12178204" cy="3046086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4514"/>
              <a:ext cx="7903403" cy="30460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319420"/>
              <a:ext cx="7903403" cy="1916275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Identifying eating occasions where our foods could be relevant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Revealing barriers to consumption that we can overcome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Highlighting key insights to motivate people to choose our category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Guiding us to create new food, pack, and size offerings to better meet people’s needs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500"/>
            <a:stretch/>
          </p:blipFill>
          <p:spPr>
            <a:xfrm>
              <a:off x="7903403" y="1754514"/>
              <a:ext cx="4274801" cy="3046086"/>
            </a:xfrm>
            <a:prstGeom prst="rect">
              <a:avLst/>
            </a:prstGeom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79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Unlock Retailer Execution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000"/>
            <a:ext cx="12192000" cy="3048000"/>
            <a:chOff x="0" y="1752600"/>
            <a:chExt cx="12192000" cy="3048000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2600"/>
              <a:ext cx="7903403" cy="304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1818326"/>
              <a:ext cx="7903403" cy="2916548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customer plans to maximize sales within priority occasions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Enabling Sales teams to drive shopper programs with focused occasion messaging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Co-promoting with adjacent categories (fruit or dairy for cereal, beer and soft drinks for salty snacks)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Targeting points of interruption to convert users of competing categories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retailer access to new growth opportunities based on flawless execution in main aisle</a:t>
              </a:r>
            </a:p>
          </p:txBody>
        </p:sp>
        <p:pic>
          <p:nvPicPr>
            <p:cNvPr id="4098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03403" y="1752600"/>
              <a:ext cx="4288597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71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a Big Change with a Big Path to Growth!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3370" y="2138865"/>
            <a:ext cx="6202680" cy="3886579"/>
            <a:chOff x="232448" y="1593806"/>
            <a:chExt cx="7562849" cy="4746364"/>
          </a:xfrm>
        </p:grpSpPr>
        <p:sp>
          <p:nvSpPr>
            <p:cNvPr id="4" name="Freeform 3"/>
            <p:cNvSpPr/>
            <p:nvPr/>
          </p:nvSpPr>
          <p:spPr>
            <a:xfrm>
              <a:off x="232448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frame of reference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opportunities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3217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category and brand growth opportunities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by occasion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43190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expanded set of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Retail Environments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led by occasion context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32448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customer execution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3217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Fuel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RGM 2.0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 order to execute Occasion, Brand, Price, Pack, Channel architecture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43190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Identity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shopper engagement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built into POS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532312" y="4902553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Establish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performance metrics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within occasion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83120" y="492213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 and understand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consumer behavioral change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30163" y="239449"/>
            <a:ext cx="11217492" cy="134990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The Kellogg's Eating Occasion Framework allows us to unlock significant growth opportunities...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448" y="2138865"/>
            <a:ext cx="5372100" cy="3935077"/>
          </a:xfrm>
          <a:prstGeom prst="rect">
            <a:avLst/>
          </a:prstGeom>
        </p:spPr>
      </p:pic>
      <p:sp>
        <p:nvSpPr>
          <p:cNvPr id="1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14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Occasions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71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1642" y="1926499"/>
            <a:ext cx="5857907" cy="3140393"/>
            <a:chOff x="121642" y="1698913"/>
            <a:chExt cx="5857907" cy="3140393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209551" y="2402742"/>
              <a:ext cx="5520428" cy="243656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670530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An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eating situation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surrounded by what is happening during a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specific time and/or place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.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This is enhanced by understanding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who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is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what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they are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why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they are eating, the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retail environment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where food was purchased, as well as the physical circumstances surrounding the occasion.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1642" y="1698913"/>
              <a:ext cx="5857907" cy="52617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AN OCCASION IS...</a:t>
              </a:r>
            </a:p>
          </p:txBody>
        </p:sp>
      </p:grpSp>
      <p:sp>
        <p:nvSpPr>
          <p:cNvPr id="75" name="Title 4">
            <a:extLst>
              <a:ext uri="{FF2B5EF4-FFF2-40B4-BE49-F238E27FC236}">
                <a16:creationId xmlns:a16="http://schemas.microsoft.com/office/drawing/2014/main" id="{19DB4480-4503-415E-A8F8-555B87EF71B2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Definition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45A479B-9C51-4C50-B554-BD80729C803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79527" y="3460695"/>
            <a:ext cx="4537488" cy="72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59223" y="968834"/>
            <a:ext cx="5061385" cy="5055723"/>
            <a:chOff x="6459223" y="968834"/>
            <a:chExt cx="5061385" cy="5055723"/>
          </a:xfrm>
        </p:grpSpPr>
        <p:grpSp>
          <p:nvGrpSpPr>
            <p:cNvPr id="5" name="Group 4"/>
            <p:cNvGrpSpPr/>
            <p:nvPr/>
          </p:nvGrpSpPr>
          <p:grpSpPr>
            <a:xfrm>
              <a:off x="6459223" y="968834"/>
              <a:ext cx="5061385" cy="1006429"/>
              <a:chOff x="6459223" y="1298018"/>
              <a:chExt cx="5061385" cy="100642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7340599" y="129801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WHEN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When the eating occasion happens (e.g., at breakfast, between meals, after work, right before going to bed, etc.)</a:t>
                </a: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74C3F554-8530-48A2-925A-3CC8045F0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144123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6459223" y="2078107"/>
              <a:ext cx="5061385" cy="812530"/>
              <a:chOff x="6459223" y="2191937"/>
              <a:chExt cx="5061385" cy="812530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340599" y="2191937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WHERE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Where the eating occasion takes place (e.g., at home, in the office, in a restaurant, etc.)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86744B6-370A-491B-BCE2-D25BCC57E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223820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6459223" y="2993481"/>
              <a:ext cx="5061385" cy="1006429"/>
              <a:chOff x="6459223" y="3085858"/>
              <a:chExt cx="5061385" cy="1006429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7340599" y="308585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Why the product is chosen instead of others (e.g., nutritional benefits, relieve boredom, satisfy hunger, within reach, etc.)</a:t>
                </a: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1FF4724-B583-45DB-91BE-14DF16825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322907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6459223" y="4102754"/>
              <a:ext cx="5061385" cy="1006429"/>
              <a:chOff x="6459223" y="3979779"/>
              <a:chExt cx="5061385" cy="100642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7340599" y="3979779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WHO/WHO WITH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Who consumes the product and with whom (e.g., children at breakfast with parents, young millennials alone at night, etc.)</a:t>
                </a: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EACBBD4-346E-461B-864C-61743CB4B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122993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459223" y="5212027"/>
              <a:ext cx="5061385" cy="812530"/>
              <a:chOff x="6459223" y="4873699"/>
              <a:chExt cx="5061385" cy="812530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7340599" y="4873699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WHAT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What is eaten (e.g. trial mix, granola bar with a cup of coffee, cereal with yogurt, etc.)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657F8C88-DFC4-441A-AC90-E88B85CAE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919964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40616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ysClr val="windowText" lastClr="000000"/>
      </a:dk1>
      <a:lt1>
        <a:sysClr val="window" lastClr="FFFFFF"/>
      </a:lt1>
      <a:dk2>
        <a:srgbClr val="DB1348"/>
      </a:dk2>
      <a:lt2>
        <a:srgbClr val="E7E6E6"/>
      </a:lt2>
      <a:accent1>
        <a:srgbClr val="DB1348"/>
      </a:accent1>
      <a:accent2>
        <a:srgbClr val="B68F68"/>
      </a:accent2>
      <a:accent3>
        <a:srgbClr val="003960"/>
      </a:accent3>
      <a:accent4>
        <a:srgbClr val="43BDA0"/>
      </a:accent4>
      <a:accent5>
        <a:srgbClr val="F9B9CA"/>
      </a:accent5>
      <a:accent6>
        <a:srgbClr val="61BBFF"/>
      </a:accent6>
      <a:hlink>
        <a:srgbClr val="0563C1"/>
      </a:hlink>
      <a:folHlink>
        <a:srgbClr val="954F72"/>
      </a:folHlink>
    </a:clrScheme>
    <a:fontScheme name="Custom 3">
      <a:majorFont>
        <a:latin typeface="Franklin Gothic Medium C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8756</Words>
  <Application>Microsoft Office PowerPoint</Application>
  <PresentationFormat>Widescreen</PresentationFormat>
  <Paragraphs>2987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Narrow</vt:lpstr>
      <vt:lpstr>Calibri</vt:lpstr>
      <vt:lpstr>Franklin Gothic Book</vt:lpstr>
      <vt:lpstr>Franklin Gothic Medium</vt:lpstr>
      <vt:lpstr>Franklin Gothic Medium Cond</vt:lpstr>
      <vt:lpstr>1_Office Theme</vt:lpstr>
      <vt:lpstr>Kellogg’s  Eating Occasions Framework</vt:lpstr>
      <vt:lpstr>PowerPoint Presentation</vt:lpstr>
      <vt:lpstr>Occasions allow us to move beyond category-first thinking</vt:lpstr>
      <vt:lpstr>Occasions will influence all aspects of the business…</vt:lpstr>
      <vt:lpstr>Eating Occasions Shape Category Growth</vt:lpstr>
      <vt:lpstr>Eating Occasions Unlock Retailer Execution</vt:lpstr>
      <vt:lpstr>This is a Big Change with a Big Path to Growth!</vt:lpstr>
      <vt:lpstr>Understanding Occasions</vt:lpstr>
      <vt:lpstr>PowerPoint Presentation</vt:lpstr>
      <vt:lpstr>PowerPoint Presentation</vt:lpstr>
      <vt:lpstr>PowerPoint Presentation</vt:lpstr>
      <vt:lpstr>By understanding our strategic goals for the framework and applying the eating occasion definition, we developed a data-driven eating occasion framework. </vt:lpstr>
      <vt:lpstr>Sample &amp; Method</vt:lpstr>
      <vt:lpstr>Kellogg’s  Eating Occasion Framework</vt:lpstr>
      <vt:lpstr>Unweighted [weighted] Base: Eating Occasions among Age 4-70                             .See notes section for more information. When viewed as a total population, children age 4-12 and adults/teens age 13-70 have been weighted to match population proportions. </vt:lpstr>
      <vt:lpstr>PowerPoint Presentation</vt:lpstr>
      <vt:lpstr>CUSTOM CHANNEL OCCASION PROFILE  (TOP 14)</vt:lpstr>
      <vt:lpstr>CUSTOM CHANNEL COMPARISON – Occasion Size within Channel</vt:lpstr>
      <vt:lpstr>CUSTOM CHANNEL COMPARISON – Occasion Size within Channel – Indexed</vt:lpstr>
      <vt:lpstr>CUSTOM CHANNEL COMPARISON – Category Engagement</vt:lpstr>
      <vt:lpstr>CUSTOM CHANNEL COMPARISON – Consumption Behaviors</vt:lpstr>
      <vt:lpstr>PowerPoint Presentation</vt:lpstr>
      <vt:lpstr>RETAILER COMPARISON – Occasion Size within Retailer</vt:lpstr>
      <vt:lpstr>RETAILER COMPARISON – Occasion Size within Retailer - Indexed</vt:lpstr>
      <vt:lpstr>RETAILER COMPARISON – Category Engagement</vt:lpstr>
      <vt:lpstr>RETAILER COMPARISON – Consumption Behaviors</vt:lpstr>
      <vt:lpstr>APPENDIX</vt:lpstr>
      <vt:lpstr>CUSTOM CHANNEL COMPARISON INTERPRETATION GUIDE</vt:lpstr>
      <vt:lpstr>CUSTOM CHANNEL COMPARISON INTERPRETATION GUIDE</vt:lpstr>
      <vt:lpstr>CUSTOM CHANNEL COMPARISON INTERPRETATION GUIDE</vt:lpstr>
      <vt:lpstr>CUSTOM CHANNEL COMPARISON INTERPRETATION GUIDE</vt:lpstr>
      <vt:lpstr>RETAILER COMPARISON INTERPRETATION GUIDE</vt:lpstr>
      <vt:lpstr>RETAILER COMPARISON INTERPRETATION GUIDE</vt:lpstr>
      <vt:lpstr>RETAILER COMPARISON INTERPRETATION GUIDE</vt:lpstr>
      <vt:lpstr>RETAILER COMPARISON INTERPRETATION GUIDE</vt:lpstr>
      <vt:lpstr>OCCASION DEFINITIONS</vt:lpstr>
      <vt:lpstr>OCCASION DEFINITIONS</vt:lpstr>
      <vt:lpstr>Questionnaire Information</vt:lpstr>
      <vt:lpstr>Questionnaire Information</vt:lpstr>
      <vt:lpstr>Questionnaire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CHANNEL COMPARISON INTERPRETATION GUIDE</dc:title>
  <dc:creator>Anuradha Nawkhare</dc:creator>
  <cp:lastModifiedBy>Anuradha Nawkhare</cp:lastModifiedBy>
  <cp:revision>229</cp:revision>
  <dcterms:created xsi:type="dcterms:W3CDTF">2019-10-01T06:51:03Z</dcterms:created>
  <dcterms:modified xsi:type="dcterms:W3CDTF">2020-08-31T05:37:41Z</dcterms:modified>
</cp:coreProperties>
</file>